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33" r:id="rId20"/>
    <p:sldId id="275" r:id="rId21"/>
    <p:sldId id="276" r:id="rId22"/>
    <p:sldId id="282" r:id="rId23"/>
    <p:sldId id="283" r:id="rId24"/>
    <p:sldId id="284" r:id="rId25"/>
    <p:sldId id="285" r:id="rId26"/>
    <p:sldId id="287" r:id="rId27"/>
    <p:sldId id="288" r:id="rId28"/>
    <p:sldId id="278" r:id="rId29"/>
    <p:sldId id="279" r:id="rId30"/>
    <p:sldId id="280" r:id="rId31"/>
    <p:sldId id="289" r:id="rId32"/>
    <p:sldId id="290" r:id="rId33"/>
    <p:sldId id="291" r:id="rId34"/>
    <p:sldId id="292" r:id="rId35"/>
    <p:sldId id="301" r:id="rId36"/>
    <p:sldId id="293" r:id="rId37"/>
    <p:sldId id="294" r:id="rId38"/>
    <p:sldId id="302" r:id="rId39"/>
    <p:sldId id="303" r:id="rId40"/>
    <p:sldId id="304" r:id="rId41"/>
    <p:sldId id="298" r:id="rId42"/>
    <p:sldId id="299" r:id="rId43"/>
    <p:sldId id="305" r:id="rId44"/>
    <p:sldId id="311" r:id="rId45"/>
    <p:sldId id="312" r:id="rId46"/>
    <p:sldId id="309" r:id="rId47"/>
    <p:sldId id="310" r:id="rId48"/>
    <p:sldId id="306" r:id="rId49"/>
    <p:sldId id="307" r:id="rId50"/>
    <p:sldId id="308" r:id="rId51"/>
    <p:sldId id="300" r:id="rId52"/>
    <p:sldId id="313" r:id="rId53"/>
    <p:sldId id="314" r:id="rId54"/>
    <p:sldId id="315" r:id="rId55"/>
    <p:sldId id="316" r:id="rId56"/>
    <p:sldId id="319" r:id="rId57"/>
    <p:sldId id="320" r:id="rId58"/>
    <p:sldId id="321" r:id="rId59"/>
    <p:sldId id="322" r:id="rId60"/>
    <p:sldId id="323" r:id="rId61"/>
    <p:sldId id="331" r:id="rId62"/>
    <p:sldId id="332" r:id="rId63"/>
    <p:sldId id="326" r:id="rId64"/>
    <p:sldId id="327" r:id="rId65"/>
    <p:sldId id="328" r:id="rId66"/>
    <p:sldId id="329" r:id="rId67"/>
    <p:sldId id="330" r:id="rId68"/>
    <p:sldId id="324" r:id="rId69"/>
    <p:sldId id="334" r:id="rId70"/>
    <p:sldId id="317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e Minich" initials="JM" lastIdx="1" clrIdx="0">
    <p:extLst>
      <p:ext uri="{19B8F6BF-5375-455C-9EA6-DF929625EA0E}">
        <p15:presenceInfo xmlns:p15="http://schemas.microsoft.com/office/powerpoint/2012/main" userId="3a140943009ca9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4T15:29:32.239" idx="1">
    <p:pos x="2855" y="1667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C49D-02E3-42D0-A31F-410ADE54EDAD}" type="datetimeFigureOut">
              <a:rPr lang="en-US" smtClean="0"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FDB4-F08A-44B9-A8E3-92BA3928C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C49D-02E3-42D0-A31F-410ADE54EDAD}" type="datetimeFigureOut">
              <a:rPr lang="en-US" smtClean="0"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FDB4-F08A-44B9-A8E3-92BA3928C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C49D-02E3-42D0-A31F-410ADE54EDAD}" type="datetimeFigureOut">
              <a:rPr lang="en-US" smtClean="0"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FDB4-F08A-44B9-A8E3-92BA3928C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5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C49D-02E3-42D0-A31F-410ADE54EDAD}" type="datetimeFigureOut">
              <a:rPr lang="en-US" smtClean="0"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FDB4-F08A-44B9-A8E3-92BA3928C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4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C49D-02E3-42D0-A31F-410ADE54EDAD}" type="datetimeFigureOut">
              <a:rPr lang="en-US" smtClean="0"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FDB4-F08A-44B9-A8E3-92BA3928C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4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C49D-02E3-42D0-A31F-410ADE54EDAD}" type="datetimeFigureOut">
              <a:rPr lang="en-US" smtClean="0"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FDB4-F08A-44B9-A8E3-92BA3928C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3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C49D-02E3-42D0-A31F-410ADE54EDAD}" type="datetimeFigureOut">
              <a:rPr lang="en-US" smtClean="0"/>
              <a:t>10/28/2016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FDB4-F08A-44B9-A8E3-92BA3928C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2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C49D-02E3-42D0-A31F-410ADE54EDAD}" type="datetimeFigureOut">
              <a:rPr lang="en-US" smtClean="0"/>
              <a:t>10/28/2016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FDB4-F08A-44B9-A8E3-92BA3928C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4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C49D-02E3-42D0-A31F-410ADE54EDAD}" type="datetimeFigureOut">
              <a:rPr lang="en-US" smtClean="0"/>
              <a:t>10/28/2016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FDB4-F08A-44B9-A8E3-92BA3928C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0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C49D-02E3-42D0-A31F-410ADE54EDAD}" type="datetimeFigureOut">
              <a:rPr lang="en-US" smtClean="0"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FDB4-F08A-44B9-A8E3-92BA3928C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7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C49D-02E3-42D0-A31F-410ADE54EDAD}" type="datetimeFigureOut">
              <a:rPr lang="en-US" smtClean="0"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FDB4-F08A-44B9-A8E3-92BA3928C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0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5C49D-02E3-42D0-A31F-410ADE54EDAD}" type="datetimeFigureOut">
              <a:rPr lang="en-US" smtClean="0"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7FDB4-F08A-44B9-A8E3-92BA3928C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9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media.148apps.com/screenshots/585027354/us-iphone-1-google-maps-real-time-navigation-traffic-transit-and-nearby-places.jpe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media.148apps.com/screenshots/585027354/us-iphone-2-google-maps-real-time-navigation-traffic-transit-and-nearby-places.jpe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edia.148apps.com/screenshots/585027354/us-applewatch-1-google-maps-real-time-navigation-traffic-transit-and-nearby-places.jpe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media.148apps.com/screenshots/323229106/us-iphone-1-waze-gps-navigation-maps-and-social-traffic.jpe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media.148apps.com/screenshots/323229106/us-iphone-4-waze-gps-navigation-maps-and-social-traffic.jpe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148apps.com/app/368494609/go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media.148apps.com/screenshots/368494609/us-iphone-1-qr-reader-for-iphone.jpe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hyperlink" Target="http://media.148apps.com/screenshots/368494609/us-iphone-4-qr-reader-for-iphone.jpe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148apps.com/app/331177714/go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media.148apps.com/screenshots/331177714/us-iphone-2-starbucks.jpe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http://media.148apps.com/screenshots/331177714/us-iphone-5-starbucks.jpe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148apps.com/app/282935706/go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hyperlink" Target="http://media.148apps.com/screenshots/282935706/us-iphone-1-bible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edia.148apps.com/screenshots/282935706/us-applewatch-2-bible.jpeg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://media.148apps.com/screenshots/282935706/us-ipad-1-bible.jpeg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earth/learn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earth/learn/beginner.html#tab=placemarks-and-tours" TargetMode="External"/><Relationship Id="rId3" Type="http://schemas.openxmlformats.org/officeDocument/2006/relationships/hyperlink" Target="https://www.google.com/earth/learn/beginner.html#tab=3d-trees" TargetMode="External"/><Relationship Id="rId7" Type="http://schemas.openxmlformats.org/officeDocument/2006/relationships/hyperlink" Target="https://www.google.com/earth/learn/beginner.html#tab=drawing-and-measuring" TargetMode="External"/><Relationship Id="rId12" Type="http://schemas.openxmlformats.org/officeDocument/2006/relationships/hyperlink" Target="https://www.google.com/earth/learn/beginner.html#tab=tour-guide" TargetMode="External"/><Relationship Id="rId2" Type="http://schemas.openxmlformats.org/officeDocument/2006/relationships/hyperlink" Target="https://www.google.com/earth/learn/beginner.html#tab=street-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earth/learn/beginner.html#tab=searching-for-places" TargetMode="External"/><Relationship Id="rId11" Type="http://schemas.openxmlformats.org/officeDocument/2006/relationships/hyperlink" Target="https://www.google.com/earth/learn/beginner.html#tab=sharing-google-earth-screenshots" TargetMode="External"/><Relationship Id="rId5" Type="http://schemas.openxmlformats.org/officeDocument/2006/relationships/hyperlink" Target="https://www.google.com/earth/learn/beginner.html#tab=navigation" TargetMode="External"/><Relationship Id="rId10" Type="http://schemas.openxmlformats.org/officeDocument/2006/relationships/hyperlink" Target="https://www.google.com/earth/learn/beginner.html#tab=moon-in-google-earth" TargetMode="External"/><Relationship Id="rId4" Type="http://schemas.openxmlformats.org/officeDocument/2006/relationships/hyperlink" Target="https://www.google.com/earth/learn/beginner.html#tab=historical-imagery" TargetMode="External"/><Relationship Id="rId9" Type="http://schemas.openxmlformats.org/officeDocument/2006/relationships/hyperlink" Target="https://www.google.com/earth/learn/beginner.html#tab=exploring-mars-moon-and-sky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astpass.com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148apps.com/app/307386350/go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media.148apps.com/screenshots/307386350/us-iphone-1-directv.jpe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hyperlink" Target="http://media.148apps.com/screenshots/307386350/us-iphone-3-directv.jpeg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media.148apps.com/screenshots/307386350/us-applewatch-2-directv.jpeg" TargetMode="External"/><Relationship Id="rId3" Type="http://schemas.openxmlformats.org/officeDocument/2006/relationships/image" Target="../media/image55.jpeg"/><Relationship Id="rId7" Type="http://schemas.openxmlformats.org/officeDocument/2006/relationships/image" Target="../media/image57.jpeg"/><Relationship Id="rId2" Type="http://schemas.openxmlformats.org/officeDocument/2006/relationships/hyperlink" Target="http://media.148apps.com/screenshots/307386350/us-applewatch-1-directv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edia.148apps.com/screenshots/307386350/us-applewatch-4-directv.jpeg" TargetMode="External"/><Relationship Id="rId5" Type="http://schemas.openxmlformats.org/officeDocument/2006/relationships/image" Target="../media/image56.jpeg"/><Relationship Id="rId4" Type="http://schemas.openxmlformats.org/officeDocument/2006/relationships/hyperlink" Target="http://media.148apps.com/screenshots/307386350/us-applewatch-3-directv.jpeg" TargetMode="External"/><Relationship Id="rId9" Type="http://schemas.openxmlformats.org/officeDocument/2006/relationships/image" Target="../media/image5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148apps.com/app/545519333/go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2" Type="http://schemas.openxmlformats.org/officeDocument/2006/relationships/hyperlink" Target="http://media.148apps.com/screenshots/545519333/us-iphone-1-amazon-video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edia.148apps.com/screenshots/545519333/us-iphone-3-amazon-video.jpeg" TargetMode="External"/><Relationship Id="rId5" Type="http://schemas.openxmlformats.org/officeDocument/2006/relationships/image" Target="../media/image61.jpeg"/><Relationship Id="rId4" Type="http://schemas.openxmlformats.org/officeDocument/2006/relationships/hyperlink" Target="http://media.148apps.com/screenshots/545519333/us-iphone-2-amazon-video.jpeg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media.148apps.com/screenshots/545519333/us-ipad-1-amazon-video.jpe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hyperlink" Target="http://media.148apps.com/screenshots/545519333/us-ipad-3-amazon-video.jpe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148apps.com/app/510855668/go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68.jpeg"/><Relationship Id="rId2" Type="http://schemas.openxmlformats.org/officeDocument/2006/relationships/hyperlink" Target="http://media.148apps.com/screenshots/510855668/us-iphone-1-amazon-music-with-prime-music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edia.148apps.com/screenshots/510855668/us-iphone-2-amazon-music-with-prime-music.jpeg" TargetMode="External"/><Relationship Id="rId5" Type="http://schemas.openxmlformats.org/officeDocument/2006/relationships/image" Target="../media/image67.jpeg"/><Relationship Id="rId4" Type="http://schemas.openxmlformats.org/officeDocument/2006/relationships/hyperlink" Target="http://media.148apps.com/screenshots/510855668/us-iphone-4-amazon-music-with-prime-music.jpeg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media.148apps.com/screenshots/510855668/us-ipad-5-amazon-music-with-prime-music.jpe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hyperlink" Target="http://media.148apps.com/screenshots/510855668/us-ipad-3-amazon-music-with-prime-music.jpeg" TargetMode="Externa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48apps.com/category/news/howto/" TargetMode="External"/><Relationship Id="rId13" Type="http://schemas.openxmlformats.org/officeDocument/2006/relationships/hyperlink" Target="http://www.148apps.com/top-apps/top-paid-ipad-apps/" TargetMode="External"/><Relationship Id="rId3" Type="http://schemas.openxmlformats.org/officeDocument/2006/relationships/hyperlink" Target="http://www.148apps.com/category/reviews/" TargetMode="External"/><Relationship Id="rId7" Type="http://schemas.openxmlformats.org/officeDocument/2006/relationships/hyperlink" Target="http://www.148apps.com/top-apps/" TargetMode="External"/><Relationship Id="rId12" Type="http://schemas.openxmlformats.org/officeDocument/2006/relationships/hyperlink" Target="http://www.148apps.com/top-apps/top-free-iphone-apps/" TargetMode="External"/><Relationship Id="rId2" Type="http://schemas.openxmlformats.org/officeDocument/2006/relationships/hyperlink" Target="http://www.148apps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148apps.com/price-drops/" TargetMode="External"/><Relationship Id="rId11" Type="http://schemas.openxmlformats.org/officeDocument/2006/relationships/hyperlink" Target="http://www.148apps.com/top-apps/top-paid-iphone-apps/" TargetMode="External"/><Relationship Id="rId5" Type="http://schemas.openxmlformats.org/officeDocument/2006/relationships/hyperlink" Target="http://www.148apps.com/newest-148-app-store-additions/" TargetMode="External"/><Relationship Id="rId15" Type="http://schemas.openxmlformats.org/officeDocument/2006/relationships/hyperlink" Target="http://www.148apps.com/top-apps/top-free-apple-watch-apps/" TargetMode="External"/><Relationship Id="rId10" Type="http://schemas.openxmlformats.org/officeDocument/2006/relationships/hyperlink" Target="http://www.148apps.com/about/" TargetMode="External"/><Relationship Id="rId4" Type="http://schemas.openxmlformats.org/officeDocument/2006/relationships/hyperlink" Target="http://www.148apps.com/category/news/" TargetMode="External"/><Relationship Id="rId9" Type="http://schemas.openxmlformats.org/officeDocument/2006/relationships/hyperlink" Target="http://www.148apps.com/feeds-services/" TargetMode="External"/><Relationship Id="rId14" Type="http://schemas.openxmlformats.org/officeDocument/2006/relationships/hyperlink" Target="http://www.148apps.com/top-apps/top-free-ipad-apps/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48apps.com/newest-148-app-store-additions/" TargetMode="External"/><Relationship Id="rId2" Type="http://schemas.openxmlformats.org/officeDocument/2006/relationships/hyperlink" Target="http://www.148apps.com/top-100-iphone-applications-lis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148apps.com/price-drops/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85863"/>
          </a:xfrm>
        </p:spPr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Best iDevice Apps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49838"/>
            <a:ext cx="9144000" cy="1655762"/>
          </a:xfrm>
        </p:spPr>
        <p:txBody>
          <a:bodyPr/>
          <a:lstStyle/>
          <a:p>
            <a:r>
              <a:rPr lang="en-US" b="1" dirty="0"/>
              <a:t>Jere Minich</a:t>
            </a:r>
          </a:p>
          <a:p>
            <a:r>
              <a:rPr lang="en-US" b="1" dirty="0"/>
              <a:t>Board of Advisors </a:t>
            </a:r>
          </a:p>
          <a:p>
            <a:r>
              <a:rPr lang="en-US" b="1" dirty="0"/>
              <a:t>Region 5</a:t>
            </a:r>
          </a:p>
        </p:txBody>
      </p:sp>
      <p:pic>
        <p:nvPicPr>
          <p:cNvPr id="1026" name="Picture 2" descr="ii_iuah0kfn0_157c5c2d6cd823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335" y="1190626"/>
            <a:ext cx="5897329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387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Google Maps – </a:t>
            </a:r>
            <a:br>
              <a:rPr lang="en-US" b="1" dirty="0">
                <a:latin typeface="Georgia" panose="02040502050405020303" pitchFamily="18" charset="0"/>
              </a:rPr>
            </a:br>
            <a:r>
              <a:rPr lang="en-US" b="1" dirty="0">
                <a:latin typeface="Georgia" panose="02040502050405020303" pitchFamily="18" charset="0"/>
              </a:rPr>
              <a:t>Discover places &amp; explore like a local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9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sz="3600" dirty="0"/>
              <a:t>Find top-rated restaurants &amp; local businesses. </a:t>
            </a:r>
            <a:br>
              <a:rPr lang="en-US" sz="3600" dirty="0"/>
            </a:br>
            <a:r>
              <a:rPr lang="en-US" sz="3600" dirty="0"/>
              <a:t>• Decide on the best places to go with:</a:t>
            </a:r>
          </a:p>
          <a:p>
            <a:pPr lvl="1"/>
            <a:r>
              <a:rPr lang="en-US" sz="3600" dirty="0"/>
              <a:t>reviews, ratings, &amp; pictures of foods &amp; interiors.</a:t>
            </a:r>
          </a:p>
          <a:p>
            <a:r>
              <a:rPr lang="en-US" sz="3600" dirty="0"/>
              <a:t>Plan your visit &amp; see menus, make reservations, &amp; find when places are typically busiest.</a:t>
            </a:r>
          </a:p>
          <a:p>
            <a:r>
              <a:rPr lang="en-US" sz="3600" dirty="0"/>
              <a:t>Help others discover the best places by sharing reviews, photos.</a:t>
            </a:r>
          </a:p>
          <a:p>
            <a:r>
              <a:rPr lang="en-US" sz="3600" dirty="0"/>
              <a:t>Save places you want or often visit, &amp; quickly find them later from any computer or device.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0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Experience the Google Maps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sz="3200" dirty="0"/>
              <a:t>Offline maps to search &amp; navigate without an internet connection.</a:t>
            </a:r>
            <a:br>
              <a:rPr lang="en-US" sz="3200" dirty="0"/>
            </a:br>
            <a:r>
              <a:rPr lang="en-US" sz="3200" dirty="0"/>
              <a:t>• Street View &amp; indoor imagery for restaurants, shops, etc.</a:t>
            </a:r>
            <a:br>
              <a:rPr lang="en-US" sz="3200" dirty="0"/>
            </a:br>
            <a:r>
              <a:rPr lang="en-US" sz="3200" dirty="0"/>
              <a:t>• Indoor maps - find your way inside places like:</a:t>
            </a:r>
          </a:p>
          <a:p>
            <a:pPr lvl="1"/>
            <a:r>
              <a:rPr lang="en-US" sz="3200" dirty="0"/>
              <a:t>airports, malls &amp; stadiums.</a:t>
            </a:r>
          </a:p>
          <a:p>
            <a:r>
              <a:rPr lang="en-US" sz="3200" dirty="0"/>
              <a:t>Transit schedules &amp; maps for over 15,000 cities</a:t>
            </a:r>
          </a:p>
          <a:p>
            <a:r>
              <a:rPr lang="en-US" sz="3200" dirty="0"/>
              <a:t>Detailed business information on over 100 million places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* Some features not available in all countries</a:t>
            </a:r>
          </a:p>
        </p:txBody>
      </p:sp>
    </p:spTree>
    <p:extLst>
      <p:ext uri="{BB962C8B-B14F-4D97-AF65-F5344CB8AC3E}">
        <p14:creationId xmlns:p14="http://schemas.microsoft.com/office/powerpoint/2010/main" val="1272622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gle Maps - Real-time navigation, traffic, transit, and nearby places screenshot 1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4107" y="0"/>
            <a:ext cx="5354515" cy="679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oogle Maps - Real-time navigation, traffic, transit, and nearby places screenshot 2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69693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29149" y="4762500"/>
            <a:ext cx="1981715" cy="181588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Google Maps</a:t>
            </a:r>
          </a:p>
          <a:p>
            <a:pPr algn="ctr"/>
            <a:r>
              <a:rPr lang="en-US" sz="2800" dirty="0"/>
              <a:t>Screenshots</a:t>
            </a:r>
          </a:p>
          <a:p>
            <a:pPr algn="ctr"/>
            <a:r>
              <a:rPr lang="en-US" sz="2800" dirty="0"/>
              <a:t>iPhone </a:t>
            </a:r>
          </a:p>
        </p:txBody>
      </p:sp>
    </p:spTree>
    <p:extLst>
      <p:ext uri="{BB962C8B-B14F-4D97-AF65-F5344CB8AC3E}">
        <p14:creationId xmlns:p14="http://schemas.microsoft.com/office/powerpoint/2010/main" val="89718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gle Maps - Real-time navigation, traffic, transit, and nearby places screenshot 1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01025" cy="67055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534400" y="704850"/>
            <a:ext cx="3181350" cy="132343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Apple Watch</a:t>
            </a:r>
          </a:p>
          <a:p>
            <a:pPr algn="ctr"/>
            <a:r>
              <a:rPr lang="en-US" sz="4000" dirty="0"/>
              <a:t>Screenshots</a:t>
            </a:r>
          </a:p>
        </p:txBody>
      </p:sp>
    </p:spTree>
    <p:extLst>
      <p:ext uri="{BB962C8B-B14F-4D97-AF65-F5344CB8AC3E}">
        <p14:creationId xmlns:p14="http://schemas.microsoft.com/office/powerpoint/2010/main" val="963286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TED App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2919"/>
          </a:xfrm>
        </p:spPr>
        <p:txBody>
          <a:bodyPr>
            <a:normAutofit/>
          </a:bodyPr>
          <a:lstStyle/>
          <a:p>
            <a:r>
              <a:rPr lang="en-US" sz="3600" dirty="0"/>
              <a:t>The motto of the TED conferences is "Ideas worth spreading," </a:t>
            </a:r>
          </a:p>
          <a:p>
            <a:r>
              <a:rPr lang="en-US" sz="3600" dirty="0"/>
              <a:t>The official TED app makes it easy to do just that. </a:t>
            </a:r>
          </a:p>
          <a:p>
            <a:r>
              <a:rPr lang="en-US" sz="3600" dirty="0"/>
              <a:t>You can download &amp; view more than a thousand TEDTalk videos.</a:t>
            </a:r>
          </a:p>
          <a:p>
            <a:r>
              <a:rPr lang="en-US" sz="3600" dirty="0"/>
              <a:t>Featuring some of the best &amp; brightest talking about ideas they believe matter, whether it's: </a:t>
            </a:r>
          </a:p>
          <a:p>
            <a:pPr lvl="1"/>
            <a:r>
              <a:rPr lang="en-US" sz="3600" dirty="0"/>
              <a:t>art, design, philosophy, philanthropy, technology.</a:t>
            </a:r>
          </a:p>
          <a:p>
            <a:endParaRPr lang="en-US" dirty="0"/>
          </a:p>
        </p:txBody>
      </p:sp>
      <p:pic>
        <p:nvPicPr>
          <p:cNvPr id="5122" name="Picture 2" descr="Cover 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8874" y="214313"/>
            <a:ext cx="14763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25050" y="85725"/>
            <a:ext cx="1724025" cy="1739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2336" y="438912"/>
            <a:ext cx="3026664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List on 3</a:t>
            </a:r>
            <a:r>
              <a:rPr lang="en-US" sz="2800" baseline="30000" dirty="0"/>
              <a:t>rd</a:t>
            </a:r>
            <a:r>
              <a:rPr lang="en-US" sz="2800" dirty="0"/>
              <a:t> Screen</a:t>
            </a:r>
            <a:r>
              <a:rPr lang="en-US" dirty="0"/>
              <a:t>.</a:t>
            </a:r>
          </a:p>
          <a:p>
            <a:pPr algn="ctr"/>
            <a:r>
              <a:rPr lang="en-US" sz="2800" dirty="0"/>
              <a:t>Mobile Devices.</a:t>
            </a:r>
          </a:p>
        </p:txBody>
      </p:sp>
    </p:spTree>
    <p:extLst>
      <p:ext uri="{BB962C8B-B14F-4D97-AF65-F5344CB8AC3E}">
        <p14:creationId xmlns:p14="http://schemas.microsoft.com/office/powerpoint/2010/main" val="2838804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   TED- screenshot 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   TED- screenshot 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7188" y="0"/>
            <a:ext cx="385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   TED- screenshot 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4376" y="-111369"/>
            <a:ext cx="385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6037" y="5314950"/>
            <a:ext cx="4478339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TED App Screenshots</a:t>
            </a:r>
          </a:p>
        </p:txBody>
      </p:sp>
    </p:spTree>
    <p:extLst>
      <p:ext uri="{BB962C8B-B14F-4D97-AF65-F5344CB8AC3E}">
        <p14:creationId xmlns:p14="http://schemas.microsoft.com/office/powerpoint/2010/main" val="4045926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TED - Distribution partners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1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NPR TED Radio Hour, TED Radio Hour,  </a:t>
            </a:r>
          </a:p>
          <a:p>
            <a:pPr marL="0" indent="0">
              <a:buNone/>
            </a:pPr>
            <a:r>
              <a:rPr lang="en-US" sz="4000" dirty="0"/>
              <a:t>iTunes podcast,   iPad &amp; iPhone, </a:t>
            </a:r>
          </a:p>
          <a:p>
            <a:pPr marL="0" indent="0">
              <a:buNone/>
            </a:pPr>
            <a:r>
              <a:rPr lang="en-US" sz="4000" dirty="0"/>
              <a:t>Android , Amazon Fire TV,  </a:t>
            </a:r>
          </a:p>
          <a:p>
            <a:pPr marL="0" indent="0">
              <a:buNone/>
            </a:pPr>
            <a:r>
              <a:rPr lang="en-US" sz="4000" dirty="0"/>
              <a:t>Chromecast, Xbox One, </a:t>
            </a:r>
          </a:p>
          <a:p>
            <a:pPr marL="0" indent="0">
              <a:buNone/>
            </a:pPr>
            <a:r>
              <a:rPr lang="en-US" sz="4000" dirty="0"/>
              <a:t>Android TV, Apple TV, </a:t>
            </a:r>
          </a:p>
          <a:p>
            <a:pPr marL="0" indent="0">
              <a:buNone/>
            </a:pPr>
            <a:r>
              <a:rPr lang="en-US" sz="4000" dirty="0"/>
              <a:t>Roku, Samsung Smart TV.</a:t>
            </a:r>
          </a:p>
        </p:txBody>
      </p:sp>
    </p:spTree>
    <p:extLst>
      <p:ext uri="{BB962C8B-B14F-4D97-AF65-F5344CB8AC3E}">
        <p14:creationId xmlns:p14="http://schemas.microsoft.com/office/powerpoint/2010/main" val="2037882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989" y="43259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Gmail - email from Google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400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Google's webmail service on the go, </a:t>
            </a:r>
          </a:p>
          <a:p>
            <a:r>
              <a:rPr lang="en-US" sz="3200" dirty="0"/>
              <a:t>Allowing users to switch between five accounts logged in simultaneously. </a:t>
            </a:r>
          </a:p>
          <a:p>
            <a:r>
              <a:rPr lang="en-US" sz="3200" dirty="0"/>
              <a:t>Receive real-time notifications from Gmail:</a:t>
            </a:r>
          </a:p>
          <a:p>
            <a:pPr lvl="1"/>
            <a:r>
              <a:rPr lang="en-US" sz="3200" dirty="0"/>
              <a:t>a variety of organizational features such as:</a:t>
            </a:r>
          </a:p>
          <a:p>
            <a:pPr lvl="2"/>
            <a:r>
              <a:rPr lang="en-US" sz="3200" dirty="0"/>
              <a:t>threaded conversations, </a:t>
            </a:r>
          </a:p>
          <a:p>
            <a:pPr lvl="2"/>
            <a:r>
              <a:rPr lang="en-US" sz="3200" dirty="0"/>
              <a:t>Google Calendar integration, </a:t>
            </a:r>
          </a:p>
          <a:p>
            <a:pPr lvl="2"/>
            <a:r>
              <a:rPr lang="en-US" sz="3200" dirty="0"/>
              <a:t>Client email,</a:t>
            </a:r>
          </a:p>
          <a:p>
            <a:pPr lvl="2"/>
            <a:r>
              <a:rPr lang="en-US" sz="3200" dirty="0"/>
              <a:t>Etc.</a:t>
            </a:r>
          </a:p>
          <a:p>
            <a:endParaRPr lang="en-US" dirty="0"/>
          </a:p>
        </p:txBody>
      </p:sp>
      <p:pic>
        <p:nvPicPr>
          <p:cNvPr id="4" name="Picture 3" descr="Gmail - email from Googl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7223" y="365124"/>
            <a:ext cx="1316627" cy="1325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803" y="261257"/>
            <a:ext cx="2684523" cy="138499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+ Universal App, Smartphones, tablets. </a:t>
            </a:r>
          </a:p>
        </p:txBody>
      </p:sp>
    </p:spTree>
    <p:extLst>
      <p:ext uri="{BB962C8B-B14F-4D97-AF65-F5344CB8AC3E}">
        <p14:creationId xmlns:p14="http://schemas.microsoft.com/office/powerpoint/2010/main" val="378695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Gmail - App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5600699"/>
          </a:xfrm>
        </p:spPr>
        <p:txBody>
          <a:bodyPr>
            <a:normAutofit/>
          </a:bodyPr>
          <a:lstStyle/>
          <a:p>
            <a:r>
              <a:rPr lang="en-US" dirty="0"/>
              <a:t>real-time notifications, </a:t>
            </a:r>
          </a:p>
          <a:p>
            <a:r>
              <a:rPr lang="en-US" dirty="0"/>
              <a:t>multiple account support,</a:t>
            </a:r>
          </a:p>
          <a:p>
            <a:r>
              <a:rPr lang="en-US" dirty="0"/>
              <a:t>Switch between up to 5 accounts,</a:t>
            </a:r>
          </a:p>
          <a:p>
            <a:r>
              <a:rPr lang="en-US" dirty="0"/>
              <a:t>Predictions as you type,</a:t>
            </a:r>
          </a:p>
          <a:p>
            <a:r>
              <a:rPr lang="en-US" dirty="0"/>
              <a:t>Read your mail with threaded conversations,</a:t>
            </a:r>
          </a:p>
          <a:p>
            <a:r>
              <a:rPr lang="en-US" dirty="0"/>
              <a:t>Auto-complete contact names as you type from your Google contacts,</a:t>
            </a:r>
          </a:p>
          <a:p>
            <a:r>
              <a:rPr lang="en-US" dirty="0"/>
              <a:t> Respond to Google Calendar invites,</a:t>
            </a:r>
          </a:p>
          <a:p>
            <a:r>
              <a:rPr lang="en-US" dirty="0"/>
              <a:t>Read &amp; respond to interactive Google+ posts, </a:t>
            </a:r>
          </a:p>
          <a:p>
            <a:r>
              <a:rPr lang="en-US" dirty="0"/>
              <a:t>Organize your mail by archiving, labeling, deleting &amp; reporting spam, </a:t>
            </a:r>
          </a:p>
          <a:p>
            <a:r>
              <a:rPr lang="en-US" dirty="0"/>
              <a:t>Send &amp; receive attachments, </a:t>
            </a:r>
          </a:p>
          <a:p>
            <a:r>
              <a:rPr lang="en-US" dirty="0"/>
              <a:t>Customize emails with custom scribbles.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00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mail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06" y="-314632"/>
            <a:ext cx="12197013" cy="717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76584" y="4489211"/>
            <a:ext cx="4769708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Gmail Screenshot</a:t>
            </a:r>
          </a:p>
        </p:txBody>
      </p:sp>
    </p:spTree>
    <p:extLst>
      <p:ext uri="{BB962C8B-B14F-4D97-AF65-F5344CB8AC3E}">
        <p14:creationId xmlns:p14="http://schemas.microsoft.com/office/powerpoint/2010/main" val="413160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What I will/not Cover</a:t>
            </a:r>
            <a:endParaRPr lang="en-US" dirty="0">
              <a:latin typeface="AR JULI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727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Will Cover</a:t>
            </a:r>
          </a:p>
          <a:p>
            <a:pPr marL="0" indent="0">
              <a:buNone/>
            </a:pPr>
            <a:r>
              <a:rPr lang="en-US" dirty="0"/>
              <a:t>Apps that I personally use on my iPad/iPhone. (16)</a:t>
            </a:r>
          </a:p>
          <a:p>
            <a:r>
              <a:rPr lang="en-US" dirty="0"/>
              <a:t>Apps that are listed as +Universal for iPad/iPhone.</a:t>
            </a:r>
          </a:p>
          <a:p>
            <a:pPr marL="0" indent="0">
              <a:buNone/>
            </a:pPr>
            <a:r>
              <a:rPr lang="en-US" b="1" dirty="0"/>
              <a:t>Will NOT Cover</a:t>
            </a:r>
          </a:p>
          <a:p>
            <a:r>
              <a:rPr lang="en-US" dirty="0"/>
              <a:t>All Free Apps.</a:t>
            </a:r>
          </a:p>
          <a:p>
            <a:r>
              <a:rPr lang="en-US" dirty="0"/>
              <a:t>Apps that deal with Finance.</a:t>
            </a:r>
          </a:p>
          <a:p>
            <a:r>
              <a:rPr lang="en-US" dirty="0"/>
              <a:t>Apps that have a negative review.</a:t>
            </a:r>
          </a:p>
          <a:p>
            <a:r>
              <a:rPr lang="en-US" dirty="0"/>
              <a:t>All features of Apps in presentation.</a:t>
            </a:r>
          </a:p>
          <a:p>
            <a:r>
              <a:rPr lang="en-US" dirty="0"/>
              <a:t>Resource at the end of the Power Point presentation.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78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Kindle App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195606"/>
            <a:ext cx="10515600" cy="5662393"/>
          </a:xfrm>
        </p:spPr>
        <p:txBody>
          <a:bodyPr>
            <a:normAutofit/>
          </a:bodyPr>
          <a:lstStyle/>
          <a:p>
            <a:r>
              <a:rPr lang="en-US" sz="3200" dirty="0"/>
              <a:t>A powerful multi-platform reading app. </a:t>
            </a:r>
          </a:p>
          <a:p>
            <a:r>
              <a:rPr lang="en-US" sz="3200" dirty="0"/>
              <a:t>Tweak the app's text display, backgrounds &amp; more. </a:t>
            </a:r>
          </a:p>
          <a:p>
            <a:r>
              <a:rPr lang="en-US" sz="3200" dirty="0"/>
              <a:t>Access books purchased through the Kindle marketplace. </a:t>
            </a:r>
          </a:p>
          <a:p>
            <a:r>
              <a:rPr lang="en-US" sz="3500" dirty="0"/>
              <a:t>Build your own library:</a:t>
            </a:r>
            <a:br>
              <a:rPr lang="en-US" sz="3500" dirty="0"/>
            </a:br>
            <a:r>
              <a:rPr lang="en-US" sz="3500" dirty="0"/>
              <a:t>• Read a sample of any book before adding  to library,</a:t>
            </a:r>
            <a:br>
              <a:rPr lang="en-US" sz="3500" dirty="0"/>
            </a:br>
            <a:r>
              <a:rPr lang="en-US" sz="3500" dirty="0"/>
              <a:t>• Share your books with Family Library.</a:t>
            </a:r>
            <a:br>
              <a:rPr lang="en-US" sz="3500" dirty="0"/>
            </a:br>
            <a:r>
              <a:rPr lang="en-US" sz="3500" dirty="0"/>
              <a:t>• Get popular magazines &amp; newspapers.</a:t>
            </a:r>
          </a:p>
          <a:p>
            <a:r>
              <a:rPr lang="en-US" sz="3500" dirty="0"/>
              <a:t>Textbooks with high-resolution color images.</a:t>
            </a:r>
          </a:p>
          <a:p>
            <a:r>
              <a:rPr lang="en-US" sz="3500" dirty="0"/>
              <a:t>Go to local library, check out an eBook, delivered wirelessly.</a:t>
            </a:r>
          </a:p>
        </p:txBody>
      </p:sp>
      <p:pic>
        <p:nvPicPr>
          <p:cNvPr id="8194" name="Picture 2" descr="Image result for kindle app icon imag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2103" y="217610"/>
            <a:ext cx="1499424" cy="14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489831" y="145013"/>
            <a:ext cx="1863969" cy="1613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1161" y="457200"/>
            <a:ext cx="3244361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PC, Smartphones, MAC, Blackberry, WebOS, Windows</a:t>
            </a:r>
          </a:p>
        </p:txBody>
      </p:sp>
    </p:spTree>
    <p:extLst>
      <p:ext uri="{BB962C8B-B14F-4D97-AF65-F5344CB8AC3E}">
        <p14:creationId xmlns:p14="http://schemas.microsoft.com/office/powerpoint/2010/main" val="100034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Phone Screensho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3889375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Phone Screensho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2536" y="0"/>
            <a:ext cx="3862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Phone Screensho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-9929813"/>
            <a:ext cx="37338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iPhone Screensho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688" y="-9655175"/>
            <a:ext cx="37338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Phone Screenshot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8731" y="0"/>
            <a:ext cx="3883269" cy="689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Phone Screenshot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1613" y="9409113"/>
            <a:ext cx="37338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9374" y="6091881"/>
            <a:ext cx="4419357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Kindle App Screenshots</a:t>
            </a:r>
          </a:p>
        </p:txBody>
      </p:sp>
    </p:spTree>
    <p:extLst>
      <p:ext uri="{BB962C8B-B14F-4D97-AF65-F5344CB8AC3E}">
        <p14:creationId xmlns:p14="http://schemas.microsoft.com/office/powerpoint/2010/main" val="244008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17" y="365125"/>
            <a:ext cx="112471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Amazon App: shop, browse, scan, compare, </a:t>
            </a:r>
            <a:br>
              <a:rPr lang="en-US" b="1" dirty="0">
                <a:latin typeface="Georgia" panose="02040502050405020303" pitchFamily="18" charset="0"/>
              </a:rPr>
            </a:br>
            <a:r>
              <a:rPr lang="en-US" b="1" dirty="0">
                <a:latin typeface="Georgia" panose="02040502050405020303" pitchFamily="18" charset="0"/>
              </a:rPr>
              <a:t>&amp; read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68415"/>
            <a:ext cx="12045462" cy="444011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Comprehensive -</a:t>
            </a:r>
            <a:r>
              <a:rPr lang="en-US" sz="3500" dirty="0"/>
              <a:t>Browse, search, get product details, read reviews &amp; purchase millions of products available from Amazon.com &amp; other merchants. </a:t>
            </a:r>
            <a:br>
              <a:rPr lang="en-US" sz="3500" dirty="0"/>
            </a:br>
            <a:br>
              <a:rPr lang="en-US" sz="3500" b="1" dirty="0"/>
            </a:br>
            <a:r>
              <a:rPr lang="en-US" sz="3000" b="1" dirty="0"/>
              <a:t>Convenient</a:t>
            </a:r>
          </a:p>
          <a:p>
            <a:r>
              <a:rPr lang="en-US" sz="3500" dirty="0"/>
              <a:t>Sign in with your existing Amazon account to access your cart, payment &amp; shipping options. </a:t>
            </a:r>
          </a:p>
          <a:p>
            <a:r>
              <a:rPr lang="en-US" sz="3500" dirty="0"/>
              <a:t>Create or find a baby or wedding registry. </a:t>
            </a:r>
          </a:p>
          <a:p>
            <a:r>
              <a:rPr lang="en-US" sz="3500" dirty="0"/>
              <a:t>Manage your 1-Click settings &amp; wish lists.</a:t>
            </a:r>
          </a:p>
          <a:p>
            <a:r>
              <a:rPr lang="en-US" sz="3500" dirty="0"/>
              <a:t>Track your orders &amp; use your Prime membership benefits. </a:t>
            </a:r>
          </a:p>
          <a:p>
            <a:r>
              <a:rPr lang="en-US" sz="3500" dirty="0"/>
              <a:t>Shop just as you do on the web. </a:t>
            </a:r>
            <a:endParaRPr lang="en-US" dirty="0"/>
          </a:p>
        </p:txBody>
      </p:sp>
      <p:pic>
        <p:nvPicPr>
          <p:cNvPr id="4" name="Content Placeholder 3" descr="Amazon App: shop, browse, scan, compare, and read reviews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58576" y="782534"/>
            <a:ext cx="1415561" cy="1121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0500004" y="826363"/>
            <a:ext cx="1374133" cy="12287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421" y="800126"/>
            <a:ext cx="3310802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iPad, iPhone, Apple Watch</a:t>
            </a:r>
          </a:p>
        </p:txBody>
      </p:sp>
    </p:spTree>
    <p:extLst>
      <p:ext uri="{BB962C8B-B14F-4D97-AF65-F5344CB8AC3E}">
        <p14:creationId xmlns:p14="http://schemas.microsoft.com/office/powerpoint/2010/main" val="1031918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Amazon App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566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Fast </a:t>
            </a:r>
          </a:p>
          <a:p>
            <a:r>
              <a:rPr lang="en-US" sz="3200" dirty="0"/>
              <a:t>Compare prices &amp; check availability instantly by scanning a barcode, snapping a picture or typing your search. </a:t>
            </a:r>
          </a:p>
          <a:p>
            <a:r>
              <a:rPr lang="en-US" sz="3200" dirty="0"/>
              <a:t>Apple Watch customers use their voice to search for products:</a:t>
            </a:r>
          </a:p>
          <a:p>
            <a:pPr lvl="1"/>
            <a:r>
              <a:rPr lang="en-US" sz="2800" dirty="0"/>
              <a:t>buy with 1-Click &amp; build a shopping list on their watch. </a:t>
            </a:r>
            <a:br>
              <a:rPr lang="en-US" sz="2800" dirty="0"/>
            </a:br>
            <a:br>
              <a:rPr lang="en-US" sz="2800" dirty="0"/>
            </a:br>
            <a:r>
              <a:rPr lang="en-US" b="1" dirty="0"/>
              <a:t>Secure </a:t>
            </a:r>
          </a:p>
          <a:p>
            <a:r>
              <a:rPr lang="en-US" sz="3200" dirty="0"/>
              <a:t>All purchases are routed through Amazon's secure servers. </a:t>
            </a:r>
            <a:br>
              <a:rPr lang="en-US" dirty="0"/>
            </a:b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54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Phone Screensho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23" y="-10586"/>
            <a:ext cx="3862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Phone Screensho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762" y="-10586"/>
            <a:ext cx="3868514" cy="686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Phone Screenshot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8931" y="-10586"/>
            <a:ext cx="2523069" cy="315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Phone Screenshot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1746" y="3143250"/>
            <a:ext cx="29718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81749" y="1591046"/>
            <a:ext cx="2199993" cy="107721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AppleWatch</a:t>
            </a:r>
          </a:p>
          <a:p>
            <a:pPr algn="ctr"/>
            <a:r>
              <a:rPr lang="en-US" sz="3200" dirty="0"/>
              <a:t>screenshots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3515" y="6054811"/>
            <a:ext cx="3462208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iPhone Screenshots</a:t>
            </a:r>
          </a:p>
        </p:txBody>
      </p:sp>
    </p:spTree>
    <p:extLst>
      <p:ext uri="{BB962C8B-B14F-4D97-AF65-F5344CB8AC3E}">
        <p14:creationId xmlns:p14="http://schemas.microsoft.com/office/powerpoint/2010/main" val="1117784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Pad Screensho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8667750" cy="11557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761" y="1016000"/>
            <a:ext cx="2692400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Amazon App iPad Screenshot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0014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Waze - GPS Navigation,</a:t>
            </a:r>
            <a:br>
              <a:rPr lang="en-US" b="1" dirty="0">
                <a:latin typeface="Georgia" panose="02040502050405020303" pitchFamily="18" charset="0"/>
              </a:rPr>
            </a:br>
            <a:r>
              <a:rPr lang="en-US" b="1" dirty="0">
                <a:latin typeface="Georgia" panose="02040502050405020303" pitchFamily="18" charset="0"/>
              </a:rPr>
              <a:t>Maps &amp; Social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9433"/>
            <a:ext cx="10515600" cy="5167311"/>
          </a:xfrm>
        </p:spPr>
        <p:txBody>
          <a:bodyPr>
            <a:noAutofit/>
          </a:bodyPr>
          <a:lstStyle/>
          <a:p>
            <a:r>
              <a:rPr lang="en-US" b="1" dirty="0"/>
              <a:t>App Description</a:t>
            </a:r>
            <a:endParaRPr lang="en-US" dirty="0"/>
          </a:p>
          <a:p>
            <a:r>
              <a:rPr lang="en-US" dirty="0"/>
              <a:t>Community-based traffic &amp; navigation app. </a:t>
            </a:r>
          </a:p>
          <a:p>
            <a:r>
              <a:rPr lang="en-US" dirty="0"/>
              <a:t>Join drivers in your area who share real-time traffic &amp; road info.</a:t>
            </a:r>
          </a:p>
          <a:p>
            <a:r>
              <a:rPr lang="en-US" dirty="0"/>
              <a:t>Actively report accidents, police traps &amp; other hazards on the road. </a:t>
            </a:r>
          </a:p>
          <a:p>
            <a:r>
              <a:rPr lang="en-US" dirty="0"/>
              <a:t>Get road alerts along your route &amp; find the cheapest gas prices. </a:t>
            </a:r>
          </a:p>
          <a:p>
            <a:r>
              <a:rPr lang="en-US" dirty="0"/>
              <a:t>Add friends, send locations or keep others posted on your arrival time. </a:t>
            </a:r>
          </a:p>
          <a:p>
            <a:r>
              <a:rPr lang="en-US" dirty="0"/>
              <a:t>Turn-by-turn voice guided navigation</a:t>
            </a:r>
          </a:p>
          <a:p>
            <a:r>
              <a:rPr lang="en-US" dirty="0"/>
              <a:t>Live maps, consistently edited &amp; updated.</a:t>
            </a:r>
          </a:p>
        </p:txBody>
      </p:sp>
      <p:pic>
        <p:nvPicPr>
          <p:cNvPr id="5" name="Content Placeholder 3" descr="Waze - GPS Navigation, Maps &amp; Social Traffic icon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2028" y="76380"/>
            <a:ext cx="1714500" cy="1714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64917" y="470554"/>
            <a:ext cx="2182761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iPad, iPhone</a:t>
            </a:r>
          </a:p>
        </p:txBody>
      </p:sp>
    </p:spTree>
    <p:extLst>
      <p:ext uri="{BB962C8B-B14F-4D97-AF65-F5344CB8AC3E}">
        <p14:creationId xmlns:p14="http://schemas.microsoft.com/office/powerpoint/2010/main" val="1912414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Waze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- Automatic rerouting as conditions change on the road.  </a:t>
            </a:r>
          </a:p>
          <a:p>
            <a:r>
              <a:rPr lang="en-US" dirty="0"/>
              <a:t>Send your ETA &amp; real-time drive time to update meeting.</a:t>
            </a:r>
          </a:p>
          <a:p>
            <a:r>
              <a:rPr lang="en-US" dirty="0"/>
              <a:t> Learns your frequent destinations, commuting hours, &amp; preferred routes.</a:t>
            </a:r>
          </a:p>
          <a:p>
            <a:r>
              <a:rPr lang="en-US" dirty="0"/>
              <a:t>Find the cheapest gas station on your route.</a:t>
            </a:r>
          </a:p>
          <a:p>
            <a:r>
              <a:rPr lang="en-US" dirty="0"/>
              <a:t>Add information on local places &amp; businesses.</a:t>
            </a:r>
          </a:p>
          <a:p>
            <a:r>
              <a:rPr lang="en-US" dirty="0"/>
              <a:t>Add Facebook friends &amp; sync Contacts.</a:t>
            </a:r>
          </a:p>
          <a:p>
            <a:r>
              <a:rPr lang="en-US" b="1" dirty="0"/>
              <a:t>Note: </a:t>
            </a:r>
            <a:r>
              <a:rPr lang="en-US" dirty="0"/>
              <a:t>Continued use of GPS running in the background can dramatically decrease battery life. </a:t>
            </a:r>
          </a:p>
          <a:p>
            <a:pPr lvl="1"/>
            <a:r>
              <a:rPr lang="en-US" dirty="0"/>
              <a:t>Waze will automatically shut down if you run it in the background &amp; haven't driven for a while.</a:t>
            </a:r>
          </a:p>
        </p:txBody>
      </p:sp>
    </p:spTree>
    <p:extLst>
      <p:ext uri="{BB962C8B-B14F-4D97-AF65-F5344CB8AC3E}">
        <p14:creationId xmlns:p14="http://schemas.microsoft.com/office/powerpoint/2010/main" val="379433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Waze -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964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Elvis Guiding Drivers Home Safely </a:t>
            </a:r>
            <a:r>
              <a:rPr lang="en-US" dirty="0"/>
              <a:t>- listen to the voice of Elvis Presley guiding them home safely.  (other voices available)</a:t>
            </a:r>
          </a:p>
          <a:p>
            <a:r>
              <a:rPr lang="en-US" dirty="0"/>
              <a:t> </a:t>
            </a:r>
            <a:r>
              <a:rPr lang="en-US" u="sng" dirty="0"/>
              <a:t>Syncing Calendar Events thus Creating Route Plans </a:t>
            </a:r>
            <a:r>
              <a:rPr lang="en-US" dirty="0"/>
              <a:t>- you succeed in creating a list of not only all the available appointments, but also their proper locations. </a:t>
            </a:r>
          </a:p>
          <a:p>
            <a:r>
              <a:rPr lang="en-US" u="sng" dirty="0"/>
              <a:t>Getting Gas - </a:t>
            </a:r>
            <a:r>
              <a:rPr lang="en-US" dirty="0"/>
              <a:t>Main Menu &gt; Navigate map &gt; Gas. </a:t>
            </a:r>
          </a:p>
          <a:p>
            <a:pPr lvl="1"/>
            <a:r>
              <a:rPr lang="en-US" sz="2800" dirty="0"/>
              <a:t>a list of all the gas stations that are near your current location. </a:t>
            </a:r>
          </a:p>
          <a:p>
            <a:pPr lvl="1"/>
            <a:r>
              <a:rPr lang="en-US" sz="2800" dirty="0"/>
              <a:t>a list of the prices at these gas stations. </a:t>
            </a:r>
          </a:p>
          <a:p>
            <a:r>
              <a:rPr lang="en-US" sz="3200" u="sng" dirty="0"/>
              <a:t>Hate tolls? </a:t>
            </a:r>
            <a:r>
              <a:rPr lang="en-US" sz="3200" dirty="0"/>
              <a:t>How about driving the back routes?</a:t>
            </a:r>
          </a:p>
          <a:p>
            <a:r>
              <a:rPr lang="en-US" sz="3200" dirty="0"/>
              <a:t>Go into: Settings &gt;  Navigation. </a:t>
            </a:r>
          </a:p>
          <a:p>
            <a:pPr lvl="1"/>
            <a:r>
              <a:rPr lang="en-US" sz="2800" dirty="0"/>
              <a:t>customize your route to lose the tolls, the dirt roads, or even the freeways.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94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Waze Features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562" y="1130710"/>
            <a:ext cx="11478638" cy="5727289"/>
          </a:xfrm>
        </p:spPr>
        <p:txBody>
          <a:bodyPr>
            <a:normAutofit/>
          </a:bodyPr>
          <a:lstStyle/>
          <a:p>
            <a:r>
              <a:rPr lang="en-US" u="sng" dirty="0"/>
              <a:t>Customize what you see on your route.  </a:t>
            </a:r>
            <a:br>
              <a:rPr lang="en-US" dirty="0"/>
            </a:br>
            <a:r>
              <a:rPr lang="en-US" dirty="0"/>
              <a:t>Don’t want to see all the other Wazers on the road ?</a:t>
            </a:r>
          </a:p>
          <a:p>
            <a:pPr lvl="1"/>
            <a:r>
              <a:rPr lang="en-US" dirty="0"/>
              <a:t>Turn them off: Settings &gt; Display Settings &gt; Show On Map.</a:t>
            </a:r>
          </a:p>
          <a:p>
            <a:r>
              <a:rPr lang="en-US" b="1" dirty="0"/>
              <a:t>You can be Good &amp; help other Wazers out- </a:t>
            </a:r>
            <a:r>
              <a:rPr lang="en-US" dirty="0"/>
              <a:t>Are the fuzz out in force? Did you spot a speed camera that others should know about? </a:t>
            </a:r>
          </a:p>
          <a:p>
            <a:r>
              <a:rPr lang="en-US" sz="32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don’t advise doing this while you’re driving</a:t>
            </a:r>
            <a:r>
              <a:rPr lang="en-US" sz="3200" dirty="0">
                <a:solidFill>
                  <a:schemeClr val="accent1"/>
                </a:solidFill>
              </a:rPr>
              <a:t>, </a:t>
            </a:r>
            <a:r>
              <a:rPr lang="en-US" sz="3200" dirty="0"/>
              <a:t>but if you have a passenger with free hands:</a:t>
            </a:r>
          </a:p>
          <a:p>
            <a:pPr lvl="1"/>
            <a:r>
              <a:rPr lang="en-US" sz="3200" dirty="0"/>
              <a:t>tap the button on the lower-right corner of the main screen.</a:t>
            </a:r>
          </a:p>
          <a:p>
            <a:pPr lvl="1"/>
            <a:r>
              <a:rPr lang="en-US" sz="3200" dirty="0"/>
              <a:t>A </a:t>
            </a:r>
            <a:r>
              <a:rPr lang="en-US" sz="3200" b="1" dirty="0"/>
              <a:t>Report</a:t>
            </a:r>
            <a:r>
              <a:rPr lang="en-US" sz="3200" dirty="0"/>
              <a:t> screen will pop up. </a:t>
            </a:r>
          </a:p>
          <a:p>
            <a:pPr lvl="1"/>
            <a:r>
              <a:rPr lang="en-US" sz="3200" dirty="0"/>
              <a:t>Report the road feature of your choice. </a:t>
            </a:r>
          </a:p>
          <a:p>
            <a:pPr lvl="1"/>
            <a:r>
              <a:rPr lang="en-US" sz="3200" dirty="0"/>
              <a:t>It gets broadcast to other Wazers in the area.</a:t>
            </a:r>
          </a:p>
        </p:txBody>
      </p:sp>
    </p:spTree>
    <p:extLst>
      <p:ext uri="{BB962C8B-B14F-4D97-AF65-F5344CB8AC3E}">
        <p14:creationId xmlns:p14="http://schemas.microsoft.com/office/powerpoint/2010/main" val="228690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962" y="-686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LastPass 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5823"/>
            <a:ext cx="10515600" cy="5220291"/>
          </a:xfrm>
        </p:spPr>
        <p:txBody>
          <a:bodyPr>
            <a:normAutofit/>
          </a:bodyPr>
          <a:lstStyle/>
          <a:p>
            <a:r>
              <a:rPr lang="en-US" dirty="0"/>
              <a:t>A great password manager on desktop PC’s.</a:t>
            </a:r>
          </a:p>
          <a:p>
            <a:r>
              <a:rPr lang="en-US" dirty="0"/>
              <a:t>Also features mobile support for subscribers to LastPass's premium service. </a:t>
            </a:r>
          </a:p>
          <a:p>
            <a:r>
              <a:rPr lang="en-US" dirty="0"/>
              <a:t>The LastPass app is a password vault, strong password generator &amp; browser all rolled into a </a:t>
            </a:r>
            <a:r>
              <a:rPr lang="en-US" b="1" dirty="0"/>
              <a:t>single mobile app. </a:t>
            </a:r>
          </a:p>
          <a:p>
            <a:r>
              <a:rPr lang="en-US" dirty="0"/>
              <a:t>Users can: </a:t>
            </a:r>
          </a:p>
          <a:p>
            <a:pPr lvl="1"/>
            <a:r>
              <a:rPr lang="en-US" sz="3200" dirty="0"/>
              <a:t>sync their password vaults, </a:t>
            </a:r>
          </a:p>
          <a:p>
            <a:pPr lvl="1"/>
            <a:r>
              <a:rPr lang="en-US" sz="3200" dirty="0"/>
              <a:t>automatically fill in forms &amp; login details when surfing the Web &amp; accessing sites. </a:t>
            </a:r>
          </a:p>
          <a:p>
            <a:r>
              <a:rPr lang="en-US" dirty="0"/>
              <a:t>The service lets you use a master password, or </a:t>
            </a:r>
            <a:r>
              <a:rPr lang="en-US" b="1" dirty="0"/>
              <a:t>Touch ID</a:t>
            </a:r>
            <a:r>
              <a:rPr lang="en-US" dirty="0"/>
              <a:t> to access your vault &amp; login. </a:t>
            </a:r>
          </a:p>
        </p:txBody>
      </p:sp>
      <p:pic>
        <p:nvPicPr>
          <p:cNvPr id="2050" name="Picture 2" descr="Blo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0638" y="120829"/>
            <a:ext cx="3281362" cy="120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02161" y="120829"/>
            <a:ext cx="3604846" cy="1257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993" y="120829"/>
            <a:ext cx="4302369" cy="138499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PC, iPad, iPhone, Apple watch, &amp; Android Smartphones, Tablets.</a:t>
            </a:r>
          </a:p>
        </p:txBody>
      </p:sp>
    </p:spTree>
    <p:extLst>
      <p:ext uri="{BB962C8B-B14F-4D97-AF65-F5344CB8AC3E}">
        <p14:creationId xmlns:p14="http://schemas.microsoft.com/office/powerpoint/2010/main" val="1901740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ze - GPS Navigation, Maps &amp; Social Traffic screenshot 1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46800" cy="778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Waze - GPS Navigation, Maps &amp; Social Traffic screenshot 4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0267" y="0"/>
            <a:ext cx="5401733" cy="77893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32195" y="6858000"/>
            <a:ext cx="5072677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Waze iPhone Screenshots</a:t>
            </a:r>
          </a:p>
        </p:txBody>
      </p:sp>
    </p:spTree>
    <p:extLst>
      <p:ext uri="{BB962C8B-B14F-4D97-AF65-F5344CB8AC3E}">
        <p14:creationId xmlns:p14="http://schemas.microsoft.com/office/powerpoint/2010/main" val="197812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090" y="35686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QR Reader - iPhone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App Description</a:t>
            </a:r>
            <a:endParaRPr lang="en-US" dirty="0"/>
          </a:p>
          <a:p>
            <a:r>
              <a:rPr lang="en-US" dirty="0"/>
              <a:t>Simple &amp; easy QR Reader - 100% FREE.</a:t>
            </a:r>
            <a:br>
              <a:rPr lang="en-US" dirty="0"/>
            </a:br>
            <a:r>
              <a:rPr lang="en-US" dirty="0"/>
              <a:t>Now scans QR codes, barcodes, puzzles, business cards &amp; documents.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FEATURES</a:t>
            </a:r>
            <a:br>
              <a:rPr lang="en-US" dirty="0"/>
            </a:br>
            <a:r>
              <a:rPr lang="en-US" dirty="0"/>
              <a:t>- Code Scanner - scans QR codes &amp; barcodes</a:t>
            </a:r>
            <a:br>
              <a:rPr lang="en-US" dirty="0"/>
            </a:br>
            <a:r>
              <a:rPr lang="en-US" dirty="0"/>
              <a:t>- PDF Scanner - turns your iPhone into a digital scanner</a:t>
            </a:r>
            <a:br>
              <a:rPr lang="en-US" dirty="0"/>
            </a:br>
            <a:r>
              <a:rPr lang="en-US" dirty="0"/>
              <a:t>- Business Card Scanner - scans business contacts</a:t>
            </a:r>
            <a:br>
              <a:rPr lang="en-US" dirty="0"/>
            </a:br>
            <a:r>
              <a:rPr lang="en-US" dirty="0"/>
              <a:t>- Puzzle Scanner - scan &amp; play puzzles</a:t>
            </a:r>
            <a:br>
              <a:rPr lang="en-US" dirty="0"/>
            </a:br>
            <a:r>
              <a:rPr lang="en-US" dirty="0"/>
              <a:t>- Browse products, deals &amp; coupons</a:t>
            </a:r>
            <a:br>
              <a:rPr lang="en-US" dirty="0"/>
            </a:br>
            <a:r>
              <a:rPr lang="en-US" dirty="0"/>
              <a:t>- Auto-detect scanning. Simply point &amp; hold</a:t>
            </a:r>
            <a:br>
              <a:rPr lang="en-US" dirty="0"/>
            </a:br>
            <a:r>
              <a:rPr lang="en-US" dirty="0"/>
              <a:t>- Create your own QR codes</a:t>
            </a:r>
            <a:br>
              <a:rPr lang="en-US" dirty="0"/>
            </a:br>
            <a:r>
              <a:rPr lang="en-US" dirty="0"/>
              <a:t>-  Export your scans by CSV (Comma Separated Values)</a:t>
            </a:r>
          </a:p>
        </p:txBody>
      </p:sp>
      <p:pic>
        <p:nvPicPr>
          <p:cNvPr id="5" name="Picture 4" descr="QR Reader for iPhone icon">
            <a:hlinkClick r:id="rId2" tgtFrame="&quot;_blank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9340" y="170656"/>
            <a:ext cx="1394460" cy="13000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9890760" y="99060"/>
            <a:ext cx="1569720" cy="14401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" y="170656"/>
            <a:ext cx="3444240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Designed for iPhone, compatible with iPad </a:t>
            </a:r>
          </a:p>
        </p:txBody>
      </p:sp>
    </p:spTree>
    <p:extLst>
      <p:ext uri="{BB962C8B-B14F-4D97-AF65-F5344CB8AC3E}">
        <p14:creationId xmlns:p14="http://schemas.microsoft.com/office/powerpoint/2010/main" val="2362121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R Reader for iPhone screenshot 1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5012" cy="67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QR Reader for iPhone screenshot 4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12" y="0"/>
            <a:ext cx="53877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58496" y="5214552"/>
            <a:ext cx="6487299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QR reader iPhone Screenshots</a:t>
            </a:r>
          </a:p>
        </p:txBody>
      </p:sp>
    </p:spTree>
    <p:extLst>
      <p:ext uri="{BB962C8B-B14F-4D97-AF65-F5344CB8AC3E}">
        <p14:creationId xmlns:p14="http://schemas.microsoft.com/office/powerpoint/2010/main" val="560348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Phone Screensho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28"/>
            <a:ext cx="3862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Phone Screensho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9075" y="0"/>
            <a:ext cx="3892925" cy="691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28613" y="1410511"/>
            <a:ext cx="4104401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QR Reader Screenshots -</a:t>
            </a:r>
          </a:p>
          <a:p>
            <a:pPr algn="ctr"/>
            <a:r>
              <a:rPr lang="en-US" sz="2800" dirty="0"/>
              <a:t>iPhone</a:t>
            </a:r>
          </a:p>
        </p:txBody>
      </p:sp>
    </p:spTree>
    <p:extLst>
      <p:ext uri="{BB962C8B-B14F-4D97-AF65-F5344CB8AC3E}">
        <p14:creationId xmlns:p14="http://schemas.microsoft.com/office/powerpoint/2010/main" val="367583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2190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Starbucks App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b="1" dirty="0"/>
              <a:t>App Description</a:t>
            </a:r>
            <a:endParaRPr lang="en-US" dirty="0"/>
          </a:p>
          <a:p>
            <a:r>
              <a:rPr lang="en-US" dirty="0"/>
              <a:t>A fast, convenient way to order &amp; pay. </a:t>
            </a:r>
          </a:p>
          <a:p>
            <a:r>
              <a:rPr lang="en-US" dirty="0"/>
              <a:t>Order ahead &amp; pick up your drink without waiting in line.</a:t>
            </a:r>
          </a:p>
          <a:p>
            <a:r>
              <a:rPr lang="en-US" dirty="0"/>
              <a:t>Rewards are built right in, so you’ll collect Stars &amp; start earning free drinks &amp; food with every purchase.</a:t>
            </a:r>
          </a:p>
          <a:p>
            <a:r>
              <a:rPr lang="en-US" dirty="0"/>
              <a:t>iOS exclusives: </a:t>
            </a:r>
          </a:p>
          <a:p>
            <a:pPr lvl="1"/>
            <a:r>
              <a:rPr lang="en-US" dirty="0"/>
              <a:t>Apple Watch app; </a:t>
            </a:r>
          </a:p>
          <a:p>
            <a:pPr lvl="1"/>
            <a:r>
              <a:rPr lang="en-US" dirty="0"/>
              <a:t>TouchID to reload Starbucks Card with Apple Pay or any credit/debit card; </a:t>
            </a:r>
          </a:p>
          <a:p>
            <a:pPr lvl="1"/>
            <a:r>
              <a:rPr lang="en-US" dirty="0"/>
              <a:t>3D Touch to jump to Pay, Order &amp; Reload from your phone’s home screen (limited device use).</a:t>
            </a:r>
          </a:p>
          <a:p>
            <a:r>
              <a:rPr lang="en-US" dirty="0"/>
              <a:t>Tip your barista digitally.</a:t>
            </a:r>
          </a:p>
          <a:p>
            <a:endParaRPr lang="en-US" dirty="0"/>
          </a:p>
        </p:txBody>
      </p:sp>
      <p:pic>
        <p:nvPicPr>
          <p:cNvPr id="4" name="Picture 3" descr="Starbucks">
            <a:hlinkClick r:id="rId2" tgtFrame="&quot;_blank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6134" y="261190"/>
            <a:ext cx="1466849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825318" y="230188"/>
            <a:ext cx="1528482" cy="1356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647" y="231473"/>
            <a:ext cx="4240305" cy="138499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Designed for iPhone &amp; Apple Watch, compatible with iPad </a:t>
            </a:r>
          </a:p>
        </p:txBody>
      </p:sp>
    </p:spTree>
    <p:extLst>
      <p:ext uri="{BB962C8B-B14F-4D97-AF65-F5344CB8AC3E}">
        <p14:creationId xmlns:p14="http://schemas.microsoft.com/office/powerpoint/2010/main" val="3887280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Starbucks added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7222"/>
          </a:xfrm>
        </p:spPr>
        <p:txBody>
          <a:bodyPr>
            <a:normAutofit/>
          </a:bodyPr>
          <a:lstStyle/>
          <a:p>
            <a:r>
              <a:rPr lang="en-US" dirty="0"/>
              <a:t>Pay for your order.</a:t>
            </a:r>
          </a:p>
          <a:p>
            <a:r>
              <a:rPr lang="en-US" dirty="0"/>
              <a:t>Earn &amp; track Star Rewards.</a:t>
            </a:r>
          </a:p>
          <a:p>
            <a:r>
              <a:rPr lang="en-US" dirty="0"/>
              <a:t>Place a customized order &amp; pay ahead with Mobile Order &amp; Pay.</a:t>
            </a:r>
          </a:p>
          <a:p>
            <a:r>
              <a:rPr lang="en-US" dirty="0"/>
              <a:t>Discover what songs are playing in our stores. </a:t>
            </a:r>
          </a:p>
          <a:p>
            <a:r>
              <a:rPr lang="en-US" dirty="0"/>
              <a:t>Check your balance. </a:t>
            </a:r>
          </a:p>
          <a:p>
            <a:r>
              <a:rPr lang="en-US" dirty="0"/>
              <a:t>Add funds to your Starbucks Card (with debit/credit card, Visa Checkout, PayPal or Apple Pay)</a:t>
            </a:r>
          </a:p>
          <a:p>
            <a:r>
              <a:rPr lang="en-US" dirty="0"/>
              <a:t>Send gift cards.</a:t>
            </a:r>
          </a:p>
          <a:p>
            <a:r>
              <a:rPr lang="en-US" dirty="0"/>
              <a:t>Use Apple Watch to pay, track rewards &amp; more.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347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bucks screenshot 2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64371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tarbucks screenshot 5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2552" y="1"/>
            <a:ext cx="513944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883284" y="1663430"/>
            <a:ext cx="1964987" cy="138499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Starbucks Screenshots iPhone</a:t>
            </a:r>
          </a:p>
        </p:txBody>
      </p:sp>
    </p:spTree>
    <p:extLst>
      <p:ext uri="{BB962C8B-B14F-4D97-AF65-F5344CB8AC3E}">
        <p14:creationId xmlns:p14="http://schemas.microsoft.com/office/powerpoint/2010/main" val="1060593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globalassets.starbucks.com/assets/d39590490d564f0b9362ccd652a0fb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666565" cy="414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globalassets.starbucks.com/assets/3d1a6fa04a654bf3ad4d957e07862b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7672" y="0"/>
            <a:ext cx="3829199" cy="432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globalassets.starbucks.com/assets/228facdaa71f4475859be1d93cfebb8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7979" y="23039"/>
            <a:ext cx="3605080" cy="407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3388" y="4643718"/>
            <a:ext cx="2124636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Track Rewards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35387" y="4697506"/>
            <a:ext cx="1344707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27457" y="4643718"/>
            <a:ext cx="2303929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Find Stores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1611" y="5713877"/>
            <a:ext cx="8081319" cy="646331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Starbucks Apple Watch Screen Shots</a:t>
            </a:r>
          </a:p>
        </p:txBody>
      </p:sp>
    </p:spTree>
    <p:extLst>
      <p:ext uri="{BB962C8B-B14F-4D97-AF65-F5344CB8AC3E}">
        <p14:creationId xmlns:p14="http://schemas.microsoft.com/office/powerpoint/2010/main" val="1267370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098" y="30658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	</a:t>
            </a:r>
            <a:r>
              <a:rPr lang="en-US" b="1" dirty="0">
                <a:latin typeface="Georgia" panose="02040502050405020303" pitchFamily="18" charset="0"/>
              </a:rPr>
              <a:t>XFINITY TV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76" y="1690687"/>
            <a:ext cx="10515600" cy="4996983"/>
          </a:xfrm>
        </p:spPr>
        <p:txBody>
          <a:bodyPr>
            <a:normAutofit/>
          </a:bodyPr>
          <a:lstStyle/>
          <a:p>
            <a:r>
              <a:rPr lang="en-US" b="1" dirty="0"/>
              <a:t>App Description</a:t>
            </a:r>
          </a:p>
          <a:p>
            <a:r>
              <a:rPr lang="en-US" dirty="0"/>
              <a:t>All your TV, all in one place. </a:t>
            </a:r>
          </a:p>
          <a:p>
            <a:r>
              <a:rPr lang="en-US" dirty="0"/>
              <a:t>Stream live TV &amp; XFINITY on any device at home or on the go. </a:t>
            </a:r>
          </a:p>
          <a:p>
            <a:pPr lvl="1"/>
            <a:r>
              <a:rPr lang="en-US" sz="2800" dirty="0"/>
              <a:t>Download XFINITY TV on your mobile devices</a:t>
            </a:r>
            <a:r>
              <a:rPr lang="en-US" sz="2800" b="1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If you’re an X1 customer, also stream or download your cloud DVR shows to your device &amp; watch anywhere. </a:t>
            </a:r>
          </a:p>
          <a:p>
            <a:pPr lvl="1"/>
            <a:r>
              <a:rPr lang="en-US" sz="2800" dirty="0"/>
              <a:t>X1,  experience TV &amp; Internet together with advanced search, personalized recommendations, apps at home, fastest in-home Wi-Fi for all rooms, all devices, all the time.</a:t>
            </a:r>
          </a:p>
          <a:p>
            <a:pPr lvl="1"/>
            <a:r>
              <a:rPr lang="en-US" sz="2800" dirty="0"/>
              <a:t>(internet required)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5362" name="Picture 2" descr="XFINITY TV ic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0775" y="170656"/>
            <a:ext cx="1502709" cy="150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08024" y="143435"/>
            <a:ext cx="1631576" cy="1547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116" y="252838"/>
            <a:ext cx="5136776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+</a:t>
            </a:r>
            <a:r>
              <a:rPr lang="en-US" sz="2800" dirty="0"/>
              <a:t> </a:t>
            </a:r>
            <a:r>
              <a:rPr lang="en-US" sz="2800" b="1" dirty="0"/>
              <a:t>Universal &amp; Apple Watch App</a:t>
            </a:r>
            <a:r>
              <a:rPr lang="en-US" sz="2800" dirty="0"/>
              <a:t> - iPhone, iPad &amp; Apple Watch</a:t>
            </a:r>
          </a:p>
        </p:txBody>
      </p:sp>
    </p:spTree>
    <p:extLst>
      <p:ext uri="{BB962C8B-B14F-4D97-AF65-F5344CB8AC3E}">
        <p14:creationId xmlns:p14="http://schemas.microsoft.com/office/powerpoint/2010/main" val="1831433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hoto of mobile devic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44" y="0"/>
            <a:ext cx="9558337" cy="67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25318" y="770965"/>
            <a:ext cx="2070847" cy="181588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XFINITY Screenshots iPad &amp; iPhone</a:t>
            </a:r>
          </a:p>
        </p:txBody>
      </p:sp>
    </p:spTree>
    <p:extLst>
      <p:ext uri="{BB962C8B-B14F-4D97-AF65-F5344CB8AC3E}">
        <p14:creationId xmlns:p14="http://schemas.microsoft.com/office/powerpoint/2010/main" val="81824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Last Pass – Pros / Cons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577" y="1236539"/>
            <a:ext cx="10515600" cy="5428029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Generates &amp; stores unique, complex passwords. </a:t>
            </a:r>
          </a:p>
          <a:p>
            <a:pPr lvl="1"/>
            <a:r>
              <a:rPr lang="en-US" sz="3200" dirty="0"/>
              <a:t>Excellent Touch ID integration. </a:t>
            </a:r>
          </a:p>
          <a:p>
            <a:pPr lvl="1"/>
            <a:r>
              <a:rPr lang="en-US" sz="3200" dirty="0"/>
              <a:t>Autocompletes Web forms. </a:t>
            </a:r>
          </a:p>
          <a:p>
            <a:pPr lvl="1"/>
            <a:r>
              <a:rPr lang="en-US" sz="3200" dirty="0"/>
              <a:t>Shares passwords securely. </a:t>
            </a:r>
          </a:p>
          <a:p>
            <a:pPr lvl="1"/>
            <a:r>
              <a:rPr lang="en-US" sz="3200" dirty="0"/>
              <a:t>Encrypted notes. </a:t>
            </a:r>
          </a:p>
          <a:p>
            <a:pPr lvl="1"/>
            <a:r>
              <a:rPr lang="en-US" sz="3200" dirty="0"/>
              <a:t>Works with Apple Watch.</a:t>
            </a:r>
          </a:p>
          <a:p>
            <a:r>
              <a:rPr lang="en-US" b="1" dirty="0"/>
              <a:t>Cons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No support for fill forms outside of LastPass browser.</a:t>
            </a:r>
          </a:p>
          <a:p>
            <a:r>
              <a:rPr lang="en-US" b="1" dirty="0"/>
              <a:t>Bottom Line</a:t>
            </a:r>
            <a:r>
              <a:rPr lang="en-US" dirty="0"/>
              <a:t> LastPass lets you create, store, &amp; recall complex passwords for each &amp; every app &amp; website that requires one. This app goes a long way toward improving your personal security.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54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546" y="375053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                </a:t>
            </a:r>
            <a:r>
              <a:rPr lang="en-US" b="1" dirty="0">
                <a:latin typeface="Georgia" panose="02040502050405020303" pitchFamily="18" charset="0"/>
              </a:rPr>
              <a:t>Bible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1635"/>
          </a:xfrm>
        </p:spPr>
        <p:txBody>
          <a:bodyPr>
            <a:normAutofit/>
          </a:bodyPr>
          <a:lstStyle/>
          <a:p>
            <a:r>
              <a:rPr lang="en-US" dirty="0"/>
              <a:t>Over 1,000 Bible versions</a:t>
            </a:r>
          </a:p>
          <a:p>
            <a:r>
              <a:rPr lang="en-US" dirty="0"/>
              <a:t>READ THE BIBLE</a:t>
            </a:r>
            <a:br>
              <a:rPr lang="en-US" dirty="0"/>
            </a:br>
            <a:r>
              <a:rPr lang="en-US" dirty="0"/>
              <a:t>* Easily select from hundreds of Bible versions.</a:t>
            </a:r>
            <a:br>
              <a:rPr lang="en-US" dirty="0"/>
            </a:br>
            <a:r>
              <a:rPr lang="en-US" dirty="0"/>
              <a:t>* Offline Bibles: Read even without internet access </a:t>
            </a:r>
          </a:p>
          <a:p>
            <a:pPr lvl="1"/>
            <a:r>
              <a:rPr lang="en-US" sz="2800" dirty="0"/>
              <a:t>(available for select versions).</a:t>
            </a:r>
          </a:p>
          <a:p>
            <a:r>
              <a:rPr lang="en-US" dirty="0"/>
              <a:t>Listen to audio Bibles </a:t>
            </a:r>
          </a:p>
          <a:p>
            <a:pPr lvl="1"/>
            <a:r>
              <a:rPr lang="en-US" sz="2800" dirty="0"/>
              <a:t>enjoy all-new skip, playback speed, &amp; timer controls. </a:t>
            </a:r>
          </a:p>
          <a:p>
            <a:pPr lvl="2"/>
            <a:r>
              <a:rPr lang="en-US" sz="2800" dirty="0"/>
              <a:t>(Audio Bibles available for select versions &amp; are not downloadable).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Bible icon">
            <a:hlinkClick r:id="rId2" tgtFrame="&quot;_blank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5952" y="299384"/>
            <a:ext cx="1395133" cy="12066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0354235" y="230188"/>
            <a:ext cx="1541930" cy="13207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4118" y="376518"/>
            <a:ext cx="5154706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+</a:t>
            </a:r>
            <a:r>
              <a:rPr lang="en-US" sz="2800" dirty="0"/>
              <a:t> </a:t>
            </a:r>
            <a:r>
              <a:rPr lang="en-US" sz="2800" b="1" dirty="0"/>
              <a:t>Universal &amp; Apple Watch App</a:t>
            </a:r>
            <a:r>
              <a:rPr lang="en-US" sz="2800" dirty="0"/>
              <a:t> - iPhone, iPad &amp; Apple Watch </a:t>
            </a:r>
          </a:p>
        </p:txBody>
      </p:sp>
    </p:spTree>
    <p:extLst>
      <p:ext uri="{BB962C8B-B14F-4D97-AF65-F5344CB8AC3E}">
        <p14:creationId xmlns:p14="http://schemas.microsoft.com/office/powerpoint/2010/main" val="2913120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ble screenshot 1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9184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Bible screenshot 6">
            <a:hlinkClick r:id="rId4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344" y="0"/>
            <a:ext cx="48280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ible screenshot 12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7968" y="0"/>
            <a:ext cx="3174492" cy="3840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563050" y="6120822"/>
            <a:ext cx="4011641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Bible Screenshots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41" y="5461687"/>
            <a:ext cx="1311370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iPad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3158" y="5383644"/>
            <a:ext cx="1359243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iPhone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26880" y="4102444"/>
            <a:ext cx="2467891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Apple Watch</a:t>
            </a:r>
          </a:p>
        </p:txBody>
      </p:sp>
    </p:spTree>
    <p:extLst>
      <p:ext uri="{BB962C8B-B14F-4D97-AF65-F5344CB8AC3E}">
        <p14:creationId xmlns:p14="http://schemas.microsoft.com/office/powerpoint/2010/main" val="30692279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9" y="30231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Google Earth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7822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App Description</a:t>
            </a:r>
          </a:p>
          <a:p>
            <a:r>
              <a:rPr lang="en-US" dirty="0"/>
              <a:t>Fly around the planet with a swipe of your finger.</a:t>
            </a:r>
          </a:p>
          <a:p>
            <a:r>
              <a:rPr lang="en-US" dirty="0"/>
              <a:t>Explore distant lands or reacquaint yourself with your childhood home.</a:t>
            </a:r>
          </a:p>
          <a:p>
            <a:r>
              <a:rPr lang="en-US" dirty="0"/>
              <a:t> Search for cities, places, &amp; businesses. </a:t>
            </a:r>
          </a:p>
          <a:p>
            <a:r>
              <a:rPr lang="en-US" dirty="0"/>
              <a:t>Browse layers including roads, borders, places, photos.</a:t>
            </a:r>
          </a:p>
          <a:p>
            <a:r>
              <a:rPr lang="en-US" dirty="0"/>
              <a:t>See the world at street level with integrated Street View. </a:t>
            </a:r>
          </a:p>
          <a:p>
            <a:r>
              <a:rPr lang="en-US" dirty="0"/>
              <a:t>Use the “tour guide” to easily discover exciting new places to explore. </a:t>
            </a:r>
          </a:p>
          <a:p>
            <a:pPr lvl="1"/>
            <a:r>
              <a:rPr lang="en-US" sz="3000" dirty="0"/>
              <a:t>With a quick swipe on the tab at the bottom of the screen, you can bring up a selection of virtual tours from around the globe. </a:t>
            </a:r>
          </a:p>
          <a:p>
            <a:r>
              <a:rPr lang="en-US" dirty="0"/>
              <a:t>With 3D imagery, fly through complete 3D recreations of select cities. </a:t>
            </a:r>
          </a:p>
        </p:txBody>
      </p:sp>
      <p:pic>
        <p:nvPicPr>
          <p:cNvPr id="17410" name="Picture 2" descr="Google Earth ic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4968" y="199774"/>
            <a:ext cx="1490914" cy="149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78716" y="64837"/>
            <a:ext cx="1648326" cy="1760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5897" y="104562"/>
            <a:ext cx="3890210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+</a:t>
            </a:r>
            <a:r>
              <a:rPr lang="en-US" sz="2800" dirty="0"/>
              <a:t> </a:t>
            </a:r>
            <a:r>
              <a:rPr lang="en-US" sz="2800" b="1" dirty="0"/>
              <a:t>Universal App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iPhone &amp; iPad </a:t>
            </a:r>
          </a:p>
        </p:txBody>
      </p:sp>
    </p:spTree>
    <p:extLst>
      <p:ext uri="{BB962C8B-B14F-4D97-AF65-F5344CB8AC3E}">
        <p14:creationId xmlns:p14="http://schemas.microsoft.com/office/powerpoint/2010/main" val="34491309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Google Earth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271"/>
            <a:ext cx="10515600" cy="5237747"/>
          </a:xfrm>
        </p:spPr>
        <p:txBody>
          <a:bodyPr>
            <a:noAutofit/>
          </a:bodyPr>
          <a:lstStyle/>
          <a:p>
            <a:r>
              <a:rPr lang="en-US" u="sng" dirty="0"/>
              <a:t>Enter Address &amp; Location </a:t>
            </a:r>
            <a:r>
              <a:rPr lang="en-US" dirty="0"/>
              <a:t>= findyourmaps.com</a:t>
            </a:r>
          </a:p>
          <a:p>
            <a:r>
              <a:rPr lang="en-US" dirty="0"/>
              <a:t>For Live Satellite, Earth &amp; Street Views &amp; More w/Free Maps Toolbar.</a:t>
            </a:r>
          </a:p>
          <a:p>
            <a:endParaRPr lang="en-US" dirty="0"/>
          </a:p>
          <a:p>
            <a:r>
              <a:rPr lang="en-US" u="sng" dirty="0"/>
              <a:t>Street View My House </a:t>
            </a:r>
            <a:r>
              <a:rPr lang="en-US" dirty="0"/>
              <a:t>= hdstreetview.net</a:t>
            </a:r>
          </a:p>
          <a:p>
            <a:r>
              <a:rPr lang="en-US" dirty="0"/>
              <a:t>Enter Any Place For Street View Find Street View Of My House.</a:t>
            </a:r>
          </a:p>
          <a:p>
            <a:endParaRPr lang="en-US" dirty="0"/>
          </a:p>
          <a:p>
            <a:r>
              <a:rPr lang="en-US" u="sng" dirty="0"/>
              <a:t>View Navigation </a:t>
            </a:r>
            <a:r>
              <a:rPr lang="en-US" dirty="0"/>
              <a:t>= mytransitguide.com</a:t>
            </a:r>
          </a:p>
          <a:p>
            <a:r>
              <a:rPr lang="en-US" dirty="0"/>
              <a:t>Step 1- Click Here Step 2-Download Step 3- Get Maps w/ MyTransitGuide</a:t>
            </a:r>
          </a:p>
          <a:p>
            <a:r>
              <a:rPr lang="en-US" dirty="0"/>
              <a:t>Go to: </a:t>
            </a:r>
            <a:r>
              <a:rPr lang="en-US" dirty="0">
                <a:hlinkClick r:id="rId2"/>
              </a:rPr>
              <a:t>https://www.google.com/earth/learn/</a:t>
            </a:r>
            <a:r>
              <a:rPr lang="en-US" dirty="0"/>
              <a:t> for tutorials.</a:t>
            </a:r>
          </a:p>
        </p:txBody>
      </p:sp>
    </p:spTree>
    <p:extLst>
      <p:ext uri="{BB962C8B-B14F-4D97-AF65-F5344CB8AC3E}">
        <p14:creationId xmlns:p14="http://schemas.microsoft.com/office/powerpoint/2010/main" val="26951552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Google Earth - more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Exploring History &amp; Civilization</a:t>
            </a:r>
          </a:p>
          <a:p>
            <a:r>
              <a:rPr lang="en-US" b="1" dirty="0"/>
              <a:t>The Progression of Light – Follow the Sun</a:t>
            </a:r>
          </a:p>
          <a:p>
            <a:r>
              <a:rPr lang="en-US" b="1" dirty="0"/>
              <a:t>Deadly Accurate Distances</a:t>
            </a:r>
          </a:p>
          <a:p>
            <a:r>
              <a:rPr lang="en-US" b="1" dirty="0"/>
              <a:t>Send Friends Aerial Views</a:t>
            </a:r>
          </a:p>
          <a:p>
            <a:r>
              <a:rPr lang="en-US" b="1" dirty="0"/>
              <a:t>Explore the Sky</a:t>
            </a:r>
          </a:p>
          <a:p>
            <a:r>
              <a:rPr lang="en-US" b="1" dirty="0"/>
              <a:t>PhotoOverlays</a:t>
            </a:r>
          </a:p>
          <a:p>
            <a:r>
              <a:rPr lang="en-US" b="1" dirty="0"/>
              <a:t>Keyhole Markup Language</a:t>
            </a:r>
            <a:r>
              <a:rPr lang="en-US" dirty="0"/>
              <a:t> (</a:t>
            </a:r>
            <a:r>
              <a:rPr lang="en-US" b="1" dirty="0"/>
              <a:t>KML</a:t>
            </a:r>
            <a:r>
              <a:rPr lang="en-US" dirty="0"/>
              <a:t>) notation for expressing geographic annotation &amp; visualization within Internet-based, two-dimensional maps &amp; three-dimensional Earth browsers.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081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Google Earth – Pro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8735"/>
            <a:ext cx="10515600" cy="5239264"/>
          </a:xfrm>
        </p:spPr>
        <p:txBody>
          <a:bodyPr>
            <a:noAutofit/>
          </a:bodyPr>
          <a:lstStyle/>
          <a:p>
            <a:r>
              <a:rPr lang="en-US" sz="3200" b="1" dirty="0"/>
              <a:t>The full list of Google Earth Pro features are listed below:</a:t>
            </a:r>
          </a:p>
          <a:p>
            <a:r>
              <a:rPr lang="en-US" sz="3200" dirty="0"/>
              <a:t>Movie Maker Integration.</a:t>
            </a:r>
          </a:p>
          <a:p>
            <a:r>
              <a:rPr lang="en-US" sz="3200" dirty="0"/>
              <a:t>Geographic Information System (GIS) data import tools.</a:t>
            </a:r>
          </a:p>
          <a:p>
            <a:r>
              <a:rPr lang="en-US" sz="3200" dirty="0"/>
              <a:t>High-resolution printing capability.</a:t>
            </a:r>
          </a:p>
          <a:p>
            <a:r>
              <a:rPr lang="en-US" sz="3200" dirty="0"/>
              <a:t>US parcel, demographic &amp; traffic data layers.</a:t>
            </a:r>
          </a:p>
          <a:p>
            <a:r>
              <a:rPr lang="en-US" sz="3200" dirty="0"/>
              <a:t>Auto gen - of "superoverlays" for very large image files.</a:t>
            </a:r>
          </a:p>
          <a:p>
            <a:r>
              <a:rPr lang="en-US" sz="3200" dirty="0"/>
              <a:t>Auto region gen - large point &amp; vector datasets.</a:t>
            </a:r>
          </a:p>
          <a:p>
            <a:r>
              <a:rPr lang="en-US" sz="3200" dirty="0"/>
              <a:t>Area measurement.</a:t>
            </a:r>
          </a:p>
          <a:p>
            <a:r>
              <a:rPr lang="en-US" sz="3200" dirty="0"/>
              <a:t>Google Earth Pro = free ( it use to be $399.)</a:t>
            </a:r>
          </a:p>
        </p:txBody>
      </p:sp>
    </p:spTree>
    <p:extLst>
      <p:ext uri="{BB962C8B-B14F-4D97-AF65-F5344CB8AC3E}">
        <p14:creationId xmlns:p14="http://schemas.microsoft.com/office/powerpoint/2010/main" val="24336603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Google Earth - Beginner Tutorials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384156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>
                <a:hlinkClick r:id="rId2"/>
              </a:rPr>
              <a:t>Street View</a:t>
            </a:r>
            <a:r>
              <a:rPr lang="en-US" sz="3800" dirty="0"/>
              <a:t> </a:t>
            </a:r>
          </a:p>
          <a:p>
            <a:r>
              <a:rPr lang="en-US" sz="3800" dirty="0">
                <a:hlinkClick r:id="rId3"/>
              </a:rPr>
              <a:t>3D Trees</a:t>
            </a:r>
            <a:r>
              <a:rPr lang="en-US" sz="3800" dirty="0"/>
              <a:t> </a:t>
            </a:r>
          </a:p>
          <a:p>
            <a:r>
              <a:rPr lang="en-US" sz="3800" dirty="0">
                <a:hlinkClick r:id="rId4"/>
              </a:rPr>
              <a:t>Historical Imagery</a:t>
            </a:r>
            <a:r>
              <a:rPr lang="en-US" sz="3800" dirty="0"/>
              <a:t> </a:t>
            </a:r>
          </a:p>
          <a:p>
            <a:r>
              <a:rPr lang="en-US" sz="3800" dirty="0">
                <a:hlinkClick r:id="rId5"/>
              </a:rPr>
              <a:t>Navigation</a:t>
            </a:r>
            <a:r>
              <a:rPr lang="en-US" sz="3800" dirty="0"/>
              <a:t> </a:t>
            </a:r>
          </a:p>
          <a:p>
            <a:r>
              <a:rPr lang="en-US" sz="3800" dirty="0">
                <a:hlinkClick r:id="rId6"/>
              </a:rPr>
              <a:t>Searching for Places</a:t>
            </a:r>
            <a:r>
              <a:rPr lang="en-US" sz="3800" dirty="0"/>
              <a:t> </a:t>
            </a:r>
          </a:p>
          <a:p>
            <a:r>
              <a:rPr lang="en-US" sz="3800" dirty="0">
                <a:hlinkClick r:id="rId7"/>
              </a:rPr>
              <a:t>Drawing &amp; Measuring</a:t>
            </a:r>
            <a:r>
              <a:rPr lang="en-US" sz="3800" dirty="0"/>
              <a:t> </a:t>
            </a:r>
          </a:p>
          <a:p>
            <a:r>
              <a:rPr lang="en-US" sz="3800" dirty="0">
                <a:hlinkClick r:id="rId8"/>
              </a:rPr>
              <a:t>Placemarks &amp; Tours</a:t>
            </a:r>
            <a:r>
              <a:rPr lang="en-US" sz="3800" dirty="0"/>
              <a:t> </a:t>
            </a:r>
          </a:p>
          <a:p>
            <a:r>
              <a:rPr lang="en-US" sz="3800" dirty="0">
                <a:hlinkClick r:id="rId9"/>
              </a:rPr>
              <a:t>Exploring Mars, Moon &amp; Sky</a:t>
            </a:r>
            <a:r>
              <a:rPr lang="en-US" sz="3800" dirty="0"/>
              <a:t> </a:t>
            </a:r>
          </a:p>
          <a:p>
            <a:r>
              <a:rPr lang="en-US" sz="3800" dirty="0">
                <a:hlinkClick r:id="rId10"/>
              </a:rPr>
              <a:t>Moon in Google Earth</a:t>
            </a:r>
            <a:r>
              <a:rPr lang="en-US" sz="3800" dirty="0"/>
              <a:t> </a:t>
            </a:r>
          </a:p>
          <a:p>
            <a:r>
              <a:rPr lang="en-US" sz="3800" dirty="0">
                <a:hlinkClick r:id="rId11"/>
              </a:rPr>
              <a:t>Sharing Google Earth screenshots</a:t>
            </a:r>
            <a:r>
              <a:rPr lang="en-US" sz="3800" dirty="0"/>
              <a:t> </a:t>
            </a:r>
          </a:p>
          <a:p>
            <a:r>
              <a:rPr lang="en-US" sz="3800" dirty="0">
                <a:hlinkClick r:id="rId12"/>
              </a:rPr>
              <a:t>Tour Guide</a:t>
            </a:r>
            <a:r>
              <a:rPr lang="en-US" sz="3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922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Google Earth – More Tutorials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871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Advanced Tutorials - Recording a Tour, Importing KML, KMZ &amp; GPS Data, Geotagging Photos.</a:t>
            </a:r>
          </a:p>
          <a:p>
            <a:pPr lvl="1"/>
            <a:r>
              <a:rPr lang="en-US" sz="2800" dirty="0"/>
              <a:t>KMZ = Keyhole Markup language Zipped. It is a compressed version of a KML</a:t>
            </a:r>
          </a:p>
          <a:p>
            <a:r>
              <a:rPr lang="en-US" sz="3200" dirty="0"/>
              <a:t>3D Buildings Tutorials - Intro to Google Building Maker, Create 3D models with SketchUp, Geo-modeling with SketchUp &amp; Building Maker, Modeling with Site Context.</a:t>
            </a:r>
          </a:p>
          <a:p>
            <a:endParaRPr lang="en-US" sz="3200" dirty="0"/>
          </a:p>
          <a:p>
            <a:r>
              <a:rPr lang="en-US" sz="3200" dirty="0"/>
              <a:t>More Tutorials - Tutorials for Non-Profits, Tutorials for Educators, KML Tutorial, More Tutorial Videos on YouTube.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578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48336" y="3262184"/>
            <a:ext cx="2286000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Google Earth Screenshot</a:t>
            </a:r>
          </a:p>
        </p:txBody>
      </p:sp>
    </p:spTree>
    <p:extLst>
      <p:ext uri="{BB962C8B-B14F-4D97-AF65-F5344CB8AC3E}">
        <p14:creationId xmlns:p14="http://schemas.microsoft.com/office/powerpoint/2010/main" val="8505686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dn.makeuseof.com/wp-content/uploads/2012/08/googleearth1a.jpg?a684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328" y="0"/>
            <a:ext cx="6480088" cy="536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72969" y="163933"/>
            <a:ext cx="5486401" cy="397031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Google Earth shows population growth</a:t>
            </a:r>
            <a:r>
              <a:rPr lang="en-US" sz="3600" dirty="0"/>
              <a:t>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Through its “historical imagery” tool, which you can access under: </a:t>
            </a:r>
          </a:p>
          <a:p>
            <a:pPr algn="ctr"/>
            <a:r>
              <a:rPr lang="en-US" sz="3600" dirty="0"/>
              <a:t>View -&gt; Historical Imagery.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663" y="5684108"/>
            <a:ext cx="6030097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Google Earth Pro Screen Shot</a:t>
            </a:r>
          </a:p>
        </p:txBody>
      </p:sp>
    </p:spTree>
    <p:extLst>
      <p:ext uri="{BB962C8B-B14F-4D97-AF65-F5344CB8AC3E}">
        <p14:creationId xmlns:p14="http://schemas.microsoft.com/office/powerpoint/2010/main" val="279665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51" y="0"/>
            <a:ext cx="11051178" cy="1325563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Last Pass - Pricing, Setup, &amp; Int</a:t>
            </a:r>
            <a:r>
              <a:rPr lang="en-US" b="1" dirty="0">
                <a:latin typeface="AR JULIAN" panose="02000000000000000000" pitchFamily="2" charset="0"/>
              </a:rPr>
              <a:t>erface</a:t>
            </a:r>
            <a:endParaRPr lang="en-US" dirty="0">
              <a:latin typeface="AR JULI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4546"/>
            <a:ext cx="10515600" cy="5495191"/>
          </a:xfrm>
        </p:spPr>
        <p:txBody>
          <a:bodyPr>
            <a:normAutofit/>
          </a:bodyPr>
          <a:lstStyle/>
          <a:p>
            <a:r>
              <a:rPr lang="en-US" sz="3200" dirty="0"/>
              <a:t>Available as a free download from the App Store</a:t>
            </a:r>
          </a:p>
          <a:p>
            <a:r>
              <a:rPr lang="en-US" sz="3200" dirty="0"/>
              <a:t>There are Premium accounts available for LastPass </a:t>
            </a:r>
          </a:p>
          <a:p>
            <a:r>
              <a:rPr lang="en-US" sz="3200" dirty="0"/>
              <a:t>LastPass syncs passwords with any number of devices of the same type for free, forever. </a:t>
            </a:r>
          </a:p>
          <a:p>
            <a:r>
              <a:rPr lang="en-US" sz="3200" dirty="0"/>
              <a:t>If you create your account on a phone, you can retrieve your passwords from any other phone for free, </a:t>
            </a:r>
          </a:p>
          <a:p>
            <a:pPr lvl="1"/>
            <a:r>
              <a:rPr lang="en-US" sz="2800" dirty="0"/>
              <a:t>but not from the desktop app or a tablet.</a:t>
            </a:r>
          </a:p>
          <a:p>
            <a:r>
              <a:rPr lang="en-US" sz="3200" b="1" dirty="0"/>
              <a:t>Premium accounts cost only $12 a year. </a:t>
            </a:r>
          </a:p>
          <a:p>
            <a:r>
              <a:rPr lang="en-US" sz="3200" dirty="0"/>
              <a:t>For the complete rundown: </a:t>
            </a:r>
            <a:r>
              <a:rPr lang="en-US" sz="3200" dirty="0">
                <a:hlinkClick r:id="rId2"/>
              </a:rPr>
              <a:t>https://lastpass.com/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375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dn.makeuseof.com/wp-content/uploads/2012/08/googleearth2a.png?a684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9248" y="0"/>
            <a:ext cx="8217408" cy="77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224" y="816864"/>
            <a:ext cx="3621024" cy="304698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Measure the Distance –</a:t>
            </a:r>
          </a:p>
          <a:p>
            <a:pPr algn="ctr"/>
            <a:endParaRPr lang="en-US" sz="3200" dirty="0"/>
          </a:p>
          <a:p>
            <a:r>
              <a:rPr lang="en-US" sz="3200" dirty="0"/>
              <a:t>Between multiple points on the ground.</a:t>
            </a:r>
          </a:p>
        </p:txBody>
      </p:sp>
    </p:spTree>
    <p:extLst>
      <p:ext uri="{BB962C8B-B14F-4D97-AF65-F5344CB8AC3E}">
        <p14:creationId xmlns:p14="http://schemas.microsoft.com/office/powerpoint/2010/main" val="15243281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techtimes.com/data/images/full/42956/google-earth-p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606664" cy="631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81070" y="321013"/>
            <a:ext cx="2938658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Google Earth Pro Screenshot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16143" y="4862146"/>
            <a:ext cx="2303585" cy="181588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Measurement of the land coverage in green</a:t>
            </a:r>
          </a:p>
        </p:txBody>
      </p:sp>
    </p:spTree>
    <p:extLst>
      <p:ext uri="{BB962C8B-B14F-4D97-AF65-F5344CB8AC3E}">
        <p14:creationId xmlns:p14="http://schemas.microsoft.com/office/powerpoint/2010/main" val="37372659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334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DIRECTV App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1157"/>
            <a:ext cx="10515600" cy="5378920"/>
          </a:xfrm>
        </p:spPr>
        <p:txBody>
          <a:bodyPr>
            <a:noAutofit/>
          </a:bodyPr>
          <a:lstStyle/>
          <a:p>
            <a:r>
              <a:rPr lang="en-US" b="1" dirty="0"/>
              <a:t>App Description</a:t>
            </a:r>
            <a:endParaRPr lang="en-US" dirty="0"/>
          </a:p>
          <a:p>
            <a:r>
              <a:rPr lang="en-US" dirty="0"/>
              <a:t>Watch Live TV, catch up on the latest movies &amp; shows with On Demand, &amp; schedule recordings on your DVR! </a:t>
            </a:r>
          </a:p>
          <a:p>
            <a:r>
              <a:rPr lang="en-US" u="sng" dirty="0"/>
              <a:t>WATCH</a:t>
            </a:r>
            <a:br>
              <a:rPr lang="en-US" dirty="0"/>
            </a:br>
            <a:r>
              <a:rPr lang="en-US" dirty="0"/>
              <a:t>• Thousands of your favorite movies &amp; shows, Live or On Demand.</a:t>
            </a:r>
            <a:br>
              <a:rPr lang="en-US" dirty="0"/>
            </a:br>
            <a:r>
              <a:rPr lang="en-US" dirty="0"/>
              <a:t>• Enjoy the latest releases from premium channels you subscribe to like HBO, Cinemax, STARZ, ENCORE, &amp; SHOWTIME</a:t>
            </a:r>
          </a:p>
          <a:p>
            <a:pPr marL="0" indent="0">
              <a:buNone/>
            </a:pPr>
            <a:r>
              <a:rPr lang="en-US" dirty="0"/>
              <a:t>• Switch screens! Watch your favorite show on one device</a:t>
            </a:r>
          </a:p>
          <a:p>
            <a:pPr lvl="1"/>
            <a:r>
              <a:rPr lang="en-US" sz="2800" dirty="0"/>
              <a:t>Tap a button to send it to the big screen.</a:t>
            </a:r>
          </a:p>
          <a:p>
            <a:pPr lvl="1"/>
            <a:r>
              <a:rPr lang="en-US" sz="2800" dirty="0"/>
              <a:t>&amp; vice versa—send a show from your TV to your device. </a:t>
            </a:r>
          </a:p>
          <a:p>
            <a:r>
              <a:rPr lang="en-US" dirty="0"/>
              <a:t>When one episode ends, the next episode begins automatically!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DIRECTV icon">
            <a:hlinkClick r:id="rId2" tgtFrame="&quot;_blank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1085" y="245448"/>
            <a:ext cx="1515208" cy="14605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0340230" y="126755"/>
            <a:ext cx="1688123" cy="1667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677" y="230187"/>
            <a:ext cx="4123592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iPhone &amp; Apple Watch App</a:t>
            </a:r>
            <a:r>
              <a:rPr lang="en-US" sz="2800" dirty="0"/>
              <a:t> - compatible with iPad </a:t>
            </a:r>
          </a:p>
        </p:txBody>
      </p:sp>
    </p:spTree>
    <p:extLst>
      <p:ext uri="{BB962C8B-B14F-4D97-AF65-F5344CB8AC3E}">
        <p14:creationId xmlns:p14="http://schemas.microsoft.com/office/powerpoint/2010/main" val="42858034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DirectTV – App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485"/>
            <a:ext cx="10515600" cy="5257800"/>
          </a:xfrm>
        </p:spPr>
        <p:txBody>
          <a:bodyPr>
            <a:normAutofit/>
          </a:bodyPr>
          <a:lstStyle/>
          <a:p>
            <a:r>
              <a:rPr lang="en-US" u="sng" dirty="0"/>
              <a:t>RECORD</a:t>
            </a:r>
            <a:br>
              <a:rPr lang="en-US" dirty="0"/>
            </a:br>
            <a:r>
              <a:rPr lang="en-US" dirty="0"/>
              <a:t>• Record your favorite movies &amp; shows from anywhere.</a:t>
            </a:r>
            <a:br>
              <a:rPr lang="en-US" dirty="0"/>
            </a:br>
            <a:r>
              <a:rPr lang="en-US" dirty="0"/>
              <a:t>• Add extra time to your recording.</a:t>
            </a:r>
            <a:br>
              <a:rPr lang="en-US" dirty="0"/>
            </a:br>
            <a:br>
              <a:rPr lang="en-US" dirty="0"/>
            </a:br>
            <a:r>
              <a:rPr lang="en-US" u="sng" dirty="0"/>
              <a:t>CONTROL</a:t>
            </a:r>
            <a:br>
              <a:rPr lang="en-US" dirty="0"/>
            </a:br>
            <a:r>
              <a:rPr lang="en-US" dirty="0"/>
              <a:t>• See what’s playing on your TV, control playback, set your DVR.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u="sng" dirty="0"/>
              <a:t>Use Apple Watch </a:t>
            </a:r>
            <a:r>
              <a:rPr lang="en-US" dirty="0"/>
              <a:t>to control your TV.</a:t>
            </a:r>
          </a:p>
          <a:p>
            <a:pPr lvl="1"/>
            <a:r>
              <a:rPr lang="en-US" sz="2800" dirty="0"/>
              <a:t>Find new movies &amp; shows, </a:t>
            </a:r>
          </a:p>
          <a:p>
            <a:pPr lvl="1"/>
            <a:r>
              <a:rPr lang="en-US" sz="2800" dirty="0"/>
              <a:t>View their details, </a:t>
            </a:r>
          </a:p>
          <a:p>
            <a:pPr lvl="1"/>
            <a:r>
              <a:rPr lang="en-US" sz="2800" dirty="0"/>
              <a:t>Set them to record to your DVR.</a:t>
            </a:r>
          </a:p>
          <a:p>
            <a:pPr lvl="1"/>
            <a:r>
              <a:rPr lang="en-US" sz="2800" dirty="0"/>
              <a:t>Use Voice Search to help you find what you're looking for.</a:t>
            </a:r>
          </a:p>
        </p:txBody>
      </p:sp>
    </p:spTree>
    <p:extLst>
      <p:ext uri="{BB962C8B-B14F-4D97-AF65-F5344CB8AC3E}">
        <p14:creationId xmlns:p14="http://schemas.microsoft.com/office/powerpoint/2010/main" val="21569749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RECTV screenshot 1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2" y="0"/>
            <a:ext cx="406953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RECTV screenshot 3">
            <a:hlinkClick r:id="rId4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7867" y="0"/>
            <a:ext cx="42841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250724" y="1642533"/>
            <a:ext cx="3435179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Direct TV Screenshots iPhone</a:t>
            </a:r>
          </a:p>
        </p:txBody>
      </p:sp>
    </p:spTree>
    <p:extLst>
      <p:ext uri="{BB962C8B-B14F-4D97-AF65-F5344CB8AC3E}">
        <p14:creationId xmlns:p14="http://schemas.microsoft.com/office/powerpoint/2010/main" val="31475783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RECTV screenshot 6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371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RECTV screenshot 8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2971800" cy="371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IRECTV screenshot 9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971800" cy="371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IRECTV screenshot 7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0200" y="0"/>
            <a:ext cx="2971800" cy="37109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479800" y="4402666"/>
            <a:ext cx="5080000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Direct TV Screenshots </a:t>
            </a:r>
          </a:p>
          <a:p>
            <a:pPr algn="ctr"/>
            <a:r>
              <a:rPr lang="en-US" sz="2800" dirty="0"/>
              <a:t>Apple Watch</a:t>
            </a:r>
          </a:p>
        </p:txBody>
      </p:sp>
    </p:spTree>
    <p:extLst>
      <p:ext uri="{BB962C8B-B14F-4D97-AF65-F5344CB8AC3E}">
        <p14:creationId xmlns:p14="http://schemas.microsoft.com/office/powerpoint/2010/main" val="24886809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188" y="0"/>
            <a:ext cx="5719665" cy="1325563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Amazon Video App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178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App Description</a:t>
            </a:r>
            <a:endParaRPr lang="en-US" dirty="0"/>
          </a:p>
          <a:p>
            <a:r>
              <a:rPr lang="en-US" sz="3200" dirty="0"/>
              <a:t>Prime members - instantly stream tens of thousands of movies &amp; TV episodes.</a:t>
            </a:r>
          </a:p>
          <a:p>
            <a:pPr lvl="1"/>
            <a:r>
              <a:rPr lang="en-US" sz="3200" dirty="0"/>
              <a:t>Including award-winning Amazon Original Series </a:t>
            </a:r>
          </a:p>
          <a:p>
            <a:pPr lvl="1"/>
            <a:r>
              <a:rPr lang="en-US" sz="3200" dirty="0"/>
              <a:t>Select titles are available to download for offline viewing.</a:t>
            </a:r>
          </a:p>
          <a:p>
            <a:pPr lvl="1"/>
            <a:r>
              <a:rPr lang="en-US" sz="3200" dirty="0"/>
              <a:t>Access &amp; stream SHOWTIME, STARZ, &amp; dozens more subscriptions.</a:t>
            </a:r>
          </a:p>
          <a:p>
            <a:pPr lvl="1"/>
            <a:r>
              <a:rPr lang="en-US" sz="3200" dirty="0"/>
              <a:t>Access titles you bought or rented on Amazon from the catalog. </a:t>
            </a:r>
          </a:p>
          <a:p>
            <a:pPr lvl="1"/>
            <a:r>
              <a:rPr lang="en-US" sz="3200" dirty="0"/>
              <a:t>Stream or download to your iPhone, iPad. </a:t>
            </a:r>
          </a:p>
        </p:txBody>
      </p:sp>
      <p:pic>
        <p:nvPicPr>
          <p:cNvPr id="4" name="Picture 3" descr="Amazon Video icon">
            <a:hlinkClick r:id="rId2" tgtFrame="&quot;_blank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5093" y="230188"/>
            <a:ext cx="1604865" cy="13653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918441" y="230188"/>
            <a:ext cx="1772816" cy="1460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297" y="230188"/>
            <a:ext cx="3153747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+ Universal App – </a:t>
            </a:r>
          </a:p>
          <a:p>
            <a:pPr algn="ctr"/>
            <a:r>
              <a:rPr lang="en-US" sz="2800" dirty="0"/>
              <a:t>iPhone &amp; iPad </a:t>
            </a:r>
          </a:p>
        </p:txBody>
      </p:sp>
    </p:spTree>
    <p:extLst>
      <p:ext uri="{BB962C8B-B14F-4D97-AF65-F5344CB8AC3E}">
        <p14:creationId xmlns:p14="http://schemas.microsoft.com/office/powerpoint/2010/main" val="38379798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Amazon Video App – additional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773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The ability to download titles for offline viewing. </a:t>
            </a:r>
          </a:p>
          <a:p>
            <a:r>
              <a:rPr lang="en-US" sz="3000" dirty="0"/>
              <a:t>Stream movies &amp; TV shows over Wi-Fi or Cellular tower. </a:t>
            </a:r>
          </a:p>
          <a:p>
            <a:r>
              <a:rPr lang="en-US" sz="3000" dirty="0"/>
              <a:t>Watch on your Apple TV using AirPlay. </a:t>
            </a:r>
          </a:p>
          <a:p>
            <a:r>
              <a:rPr lang="en-US" sz="3000" dirty="0"/>
              <a:t>Watch on your TV using HDMI &amp; your Apple Digital AV Adapter. </a:t>
            </a:r>
          </a:p>
          <a:p>
            <a:r>
              <a:rPr lang="en-US" sz="3000" dirty="0"/>
              <a:t>Stream the first episode of selected TV shows for free. </a:t>
            </a:r>
          </a:p>
          <a:p>
            <a:pPr lvl="1"/>
            <a:r>
              <a:rPr lang="en-US" sz="3000" dirty="0"/>
              <a:t>(include advertising before &amp; during your videos) </a:t>
            </a:r>
          </a:p>
          <a:p>
            <a:r>
              <a:rPr lang="en-US" sz="3000" dirty="0"/>
              <a:t>Add videos to Your Watchlist from any Amazon Video compatible device for later viewing on your iPad, iPhone. </a:t>
            </a:r>
          </a:p>
          <a:p>
            <a:r>
              <a:rPr lang="en-US" sz="3000" dirty="0"/>
              <a:t>View IMDB data about the actors, songs &amp; trivia related to your videos during playback with X-Ray. </a:t>
            </a:r>
          </a:p>
          <a:p>
            <a:r>
              <a:rPr lang="en-US" sz="3000" dirty="0"/>
              <a:t>Start watching the next episode of the show you are currently streaming automatically with Auto Play.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027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azon Video screenshot 1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2687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mazon Video screenshot 2">
            <a:hlinkClick r:id="rId4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0836" y="0"/>
            <a:ext cx="386541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mazon Video screenshot 3">
            <a:hlinkClick r:id="rId6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218" y="0"/>
            <a:ext cx="421178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410652" y="5591245"/>
            <a:ext cx="4935214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Amazon Video App Screenshots iPhone</a:t>
            </a:r>
          </a:p>
        </p:txBody>
      </p:sp>
    </p:spTree>
    <p:extLst>
      <p:ext uri="{BB962C8B-B14F-4D97-AF65-F5344CB8AC3E}">
        <p14:creationId xmlns:p14="http://schemas.microsoft.com/office/powerpoint/2010/main" val="4410222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azon Video screenshot 6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mazon Video screenshot 8">
            <a:hlinkClick r:id="rId4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0509" y="0"/>
            <a:ext cx="50014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49597" y="5359088"/>
            <a:ext cx="4151874" cy="138499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Amazon Video App Screenshots</a:t>
            </a:r>
          </a:p>
          <a:p>
            <a:pPr algn="ctr"/>
            <a:r>
              <a:rPr lang="en-US" sz="2800" dirty="0"/>
              <a:t> iPad</a:t>
            </a:r>
          </a:p>
        </p:txBody>
      </p:sp>
    </p:spTree>
    <p:extLst>
      <p:ext uri="{BB962C8B-B14F-4D97-AF65-F5344CB8AC3E}">
        <p14:creationId xmlns:p14="http://schemas.microsoft.com/office/powerpoint/2010/main" val="156840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66" y="349314"/>
            <a:ext cx="12192000" cy="12946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IMDB App  </a:t>
            </a:r>
            <a:br>
              <a:rPr lang="en-US" b="1" dirty="0">
                <a:latin typeface="Georgia" panose="02040502050405020303" pitchFamily="18" charset="0"/>
              </a:rPr>
            </a:br>
            <a:r>
              <a:rPr lang="en-US" b="1" dirty="0">
                <a:latin typeface="Georgia" panose="02040502050405020303" pitchFamily="18" charset="0"/>
              </a:rPr>
              <a:t>(Internet Media Data Base)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r>
              <a:rPr lang="en-US" sz="3600" dirty="0"/>
              <a:t>A comprehensive database of information on:</a:t>
            </a:r>
          </a:p>
          <a:p>
            <a:pPr lvl="1"/>
            <a:r>
              <a:rPr lang="en-US" sz="3600" dirty="0"/>
              <a:t>movies, </a:t>
            </a:r>
          </a:p>
          <a:p>
            <a:pPr lvl="1"/>
            <a:r>
              <a:rPr lang="en-US" sz="3600" dirty="0"/>
              <a:t>TV series, </a:t>
            </a:r>
          </a:p>
          <a:p>
            <a:pPr lvl="1"/>
            <a:r>
              <a:rPr lang="en-US" sz="3600" dirty="0"/>
              <a:t>actors &amp; actresses, </a:t>
            </a:r>
          </a:p>
          <a:p>
            <a:pPr lvl="1"/>
            <a:r>
              <a:rPr lang="en-US" sz="3600" dirty="0"/>
              <a:t>directors, </a:t>
            </a:r>
          </a:p>
          <a:p>
            <a:pPr lvl="1"/>
            <a:r>
              <a:rPr lang="en-US" sz="3600" dirty="0"/>
              <a:t>Movies in Theaters  -screen times &amp; trailers</a:t>
            </a:r>
          </a:p>
          <a:p>
            <a:pPr lvl="1"/>
            <a:r>
              <a:rPr lang="en-US" sz="3600" dirty="0"/>
              <a:t>production credits &amp; more. </a:t>
            </a:r>
          </a:p>
          <a:p>
            <a:r>
              <a:rPr lang="en-US" sz="3600" dirty="0"/>
              <a:t>Need to look up the details of an obscure film.</a:t>
            </a:r>
          </a:p>
          <a:p>
            <a:endParaRPr lang="en-US" dirty="0"/>
          </a:p>
        </p:txBody>
      </p:sp>
      <p:pic>
        <p:nvPicPr>
          <p:cNvPr id="1026" name="Picture 2" descr="Cover a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2903" y="239610"/>
            <a:ext cx="1799501" cy="179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62903" y="239609"/>
            <a:ext cx="1799501" cy="17995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677" y="548640"/>
            <a:ext cx="2759277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Any Device with a Browser</a:t>
            </a:r>
          </a:p>
        </p:txBody>
      </p:sp>
    </p:spTree>
    <p:extLst>
      <p:ext uri="{BB962C8B-B14F-4D97-AF65-F5344CB8AC3E}">
        <p14:creationId xmlns:p14="http://schemas.microsoft.com/office/powerpoint/2010/main" val="7395431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028" y="38852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Amazon Music -</a:t>
            </a:r>
            <a:br>
              <a:rPr lang="en-US" b="1" dirty="0">
                <a:latin typeface="Georgia" panose="02040502050405020303" pitchFamily="18" charset="0"/>
              </a:rPr>
            </a:br>
            <a:r>
              <a:rPr lang="en-US" b="1" dirty="0">
                <a:latin typeface="Georgia" panose="02040502050405020303" pitchFamily="18" charset="0"/>
              </a:rPr>
              <a:t>with Prime 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0152"/>
          </a:xfrm>
        </p:spPr>
        <p:txBody>
          <a:bodyPr>
            <a:normAutofit/>
          </a:bodyPr>
          <a:lstStyle/>
          <a:p>
            <a:r>
              <a:rPr lang="en-US" sz="4000" b="1" dirty="0"/>
              <a:t>App Description</a:t>
            </a:r>
            <a:endParaRPr lang="en-US" sz="4000" dirty="0"/>
          </a:p>
          <a:p>
            <a:r>
              <a:rPr lang="en-US" sz="4000" dirty="0"/>
              <a:t>Prime members enjoy unlimited, ad-free access to: </a:t>
            </a:r>
          </a:p>
          <a:p>
            <a:pPr lvl="1"/>
            <a:r>
              <a:rPr lang="en-US" sz="3600" dirty="0"/>
              <a:t>Over a million songs, </a:t>
            </a:r>
          </a:p>
          <a:p>
            <a:pPr lvl="1"/>
            <a:r>
              <a:rPr lang="en-US" sz="3600" dirty="0"/>
              <a:t>Expert-programmed Prime Playlists, </a:t>
            </a:r>
          </a:p>
          <a:p>
            <a:pPr lvl="1"/>
            <a:r>
              <a:rPr lang="en-US" sz="3600" dirty="0"/>
              <a:t>Ad-free Prime Stations for FREE. </a:t>
            </a:r>
          </a:p>
          <a:p>
            <a:r>
              <a:rPr lang="en-US" sz="4000" dirty="0"/>
              <a:t>Listen anytime, add to your collection or download to play offline.</a:t>
            </a:r>
          </a:p>
        </p:txBody>
      </p:sp>
      <p:pic>
        <p:nvPicPr>
          <p:cNvPr id="4" name="Picture 3" descr="Amazon Music with Prime Music icon">
            <a:hlinkClick r:id="rId2" tgtFrame="&quot;_blank&quot;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2091" y="120028"/>
            <a:ext cx="1614537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0265790" y="94268"/>
            <a:ext cx="1640264" cy="15082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1085" y="235670"/>
            <a:ext cx="3082564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+</a:t>
            </a:r>
            <a:r>
              <a:rPr lang="en-US" sz="2800" dirty="0"/>
              <a:t> </a:t>
            </a:r>
            <a:r>
              <a:rPr lang="en-US" sz="2800" b="1" dirty="0"/>
              <a:t>Universal App</a:t>
            </a:r>
            <a:r>
              <a:rPr lang="en-US" sz="2800" dirty="0"/>
              <a:t> – </a:t>
            </a:r>
          </a:p>
          <a:p>
            <a:pPr algn="ctr"/>
            <a:r>
              <a:rPr lang="en-US" sz="2800" dirty="0"/>
              <a:t>iPhone &amp; iPad </a:t>
            </a:r>
          </a:p>
        </p:txBody>
      </p:sp>
    </p:spTree>
    <p:extLst>
      <p:ext uri="{BB962C8B-B14F-4D97-AF65-F5344CB8AC3E}">
        <p14:creationId xmlns:p14="http://schemas.microsoft.com/office/powerpoint/2010/main" val="9259861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Amazon Music – additional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sz="3600" dirty="0"/>
              <a:t>Deciding what to listen to: </a:t>
            </a:r>
          </a:p>
          <a:p>
            <a:pPr lvl="1"/>
            <a:r>
              <a:rPr lang="en-US" sz="3600" dirty="0"/>
              <a:t>Start an ad-free station by a genre or an artist &amp; enjoy unlimited skips. </a:t>
            </a:r>
          </a:p>
          <a:p>
            <a:pPr lvl="1"/>
            <a:r>
              <a:rPr lang="en-US" sz="3600" dirty="0"/>
              <a:t>The more you listen, the more personalized your stations get.</a:t>
            </a:r>
          </a:p>
          <a:p>
            <a:r>
              <a:rPr lang="en-US" sz="3600" dirty="0"/>
              <a:t>Find playlists by genre, artist or the top 50s programmed by music experts. </a:t>
            </a:r>
          </a:p>
          <a:p>
            <a:r>
              <a:rPr lang="en-US" sz="3600" dirty="0"/>
              <a:t>Discover something new with song &amp; album recommendations personalized just for you. </a:t>
            </a:r>
          </a:p>
        </p:txBody>
      </p:sp>
    </p:spTree>
    <p:extLst>
      <p:ext uri="{BB962C8B-B14F-4D97-AF65-F5344CB8AC3E}">
        <p14:creationId xmlns:p14="http://schemas.microsoft.com/office/powerpoint/2010/main" val="2472256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Amazon Music – additional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Search or Browse through the Prime Music catalog.</a:t>
            </a:r>
          </a:p>
          <a:p>
            <a:r>
              <a:rPr lang="en-US" dirty="0"/>
              <a:t>Stream your music library from the cloud or play locally on your iOS device:</a:t>
            </a:r>
          </a:p>
          <a:p>
            <a:pPr lvl="1"/>
            <a:r>
              <a:rPr lang="en-US" dirty="0"/>
              <a:t>Music you’ve bought from Amazon – MP3 or AutoRip CDs or Vinyl. </a:t>
            </a:r>
          </a:p>
          <a:p>
            <a:pPr lvl="1"/>
            <a:r>
              <a:rPr lang="en-US" dirty="0"/>
              <a:t>Amazon purchases are stored for free in the Amazon cloud.</a:t>
            </a:r>
          </a:p>
          <a:p>
            <a:r>
              <a:rPr lang="en-US" dirty="0"/>
              <a:t>Import your iTunes music collection to the Amazon cloud by visiting: </a:t>
            </a:r>
          </a:p>
          <a:p>
            <a:pPr lvl="1"/>
            <a:r>
              <a:rPr lang="en-US" dirty="0"/>
              <a:t>www.amazon.com/musiclibrary on your PC or Mac. </a:t>
            </a:r>
          </a:p>
          <a:p>
            <a:pPr lvl="1"/>
            <a:r>
              <a:rPr lang="en-US" dirty="0"/>
              <a:t>Once imported, the music is available on your iOS device &amp; all other Amazon Music apps.</a:t>
            </a:r>
          </a:p>
          <a:p>
            <a:r>
              <a:rPr lang="en-US" dirty="0"/>
              <a:t>Play music already stored on your iOS device </a:t>
            </a:r>
          </a:p>
          <a:p>
            <a:pPr lvl="1"/>
            <a:r>
              <a:rPr lang="en-US" dirty="0"/>
              <a:t>Mix with Prime Music songs to make the playlist of your dreams.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380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azon Music with Prime Music screenshot 1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7654" y="-1"/>
            <a:ext cx="4035972" cy="797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mazon Music with Prime Music screenshot 4">
            <a:hlinkClick r:id="rId4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155" y="0"/>
            <a:ext cx="4603845" cy="786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mazon Music with Prime Music screenshot 2">
            <a:hlinkClick r:id="rId6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701" y="0"/>
            <a:ext cx="4913194" cy="78611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418763" y="5807123"/>
            <a:ext cx="4763069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Amazon Music Screenshot iPhone</a:t>
            </a:r>
          </a:p>
        </p:txBody>
      </p:sp>
    </p:spTree>
    <p:extLst>
      <p:ext uri="{BB962C8B-B14F-4D97-AF65-F5344CB8AC3E}">
        <p14:creationId xmlns:p14="http://schemas.microsoft.com/office/powerpoint/2010/main" val="14167137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mazon Music with Prime Music screenshot 1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427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mazon Music with Prime Music screenshot 8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55429" y="12283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335353" y="5169920"/>
            <a:ext cx="4265847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Amazon Music Screenshots iPad</a:t>
            </a:r>
          </a:p>
        </p:txBody>
      </p:sp>
    </p:spTree>
    <p:extLst>
      <p:ext uri="{BB962C8B-B14F-4D97-AF65-F5344CB8AC3E}">
        <p14:creationId xmlns:p14="http://schemas.microsoft.com/office/powerpoint/2010/main" val="41795589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27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Source of Information</a:t>
            </a:r>
            <a:br>
              <a:rPr lang="en-US" b="1" dirty="0"/>
            </a:br>
            <a:r>
              <a:rPr lang="en-US" sz="4800" b="1" dirty="0">
                <a:hlinkClick r:id="rId2"/>
              </a:rPr>
              <a:t>http://www.148apps.com/</a:t>
            </a:r>
            <a:r>
              <a:rPr lang="en-US" sz="48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3" tooltip="iPhone App Reviews"/>
              </a:rPr>
              <a:t>REVIEWS</a:t>
            </a:r>
            <a:endParaRPr lang="en-US" dirty="0"/>
          </a:p>
          <a:p>
            <a:r>
              <a:rPr lang="en-US" dirty="0">
                <a:hlinkClick r:id="rId4" tooltip="iPhone News"/>
              </a:rPr>
              <a:t>NEWS</a:t>
            </a:r>
            <a:endParaRPr lang="en-US" dirty="0"/>
          </a:p>
          <a:p>
            <a:r>
              <a:rPr lang="en-US" dirty="0">
                <a:hlinkClick r:id="rId5" tooltip="New iPhone Apps"/>
              </a:rPr>
              <a:t>NEW APPS</a:t>
            </a:r>
            <a:endParaRPr lang="en-US" dirty="0"/>
          </a:p>
          <a:p>
            <a:r>
              <a:rPr lang="en-US" dirty="0">
                <a:hlinkClick r:id="rId6" tooltip="iPhone App Price Drops"/>
              </a:rPr>
              <a:t>PRICE DROPS</a:t>
            </a:r>
            <a:endParaRPr lang="en-US" dirty="0"/>
          </a:p>
          <a:p>
            <a:r>
              <a:rPr lang="en-US" dirty="0">
                <a:hlinkClick r:id="rId7" tooltip="Top iPhone and iPad Apps and games"/>
              </a:rPr>
              <a:t>TOP LISTS</a:t>
            </a:r>
            <a:endParaRPr lang="en-US" dirty="0"/>
          </a:p>
          <a:p>
            <a:r>
              <a:rPr lang="en-US" dirty="0">
                <a:hlinkClick r:id="rId8" tooltip="Tips and guides"/>
              </a:rPr>
              <a:t>TIPS &amp; GUIDES</a:t>
            </a:r>
            <a:endParaRPr lang="en-US" dirty="0"/>
          </a:p>
          <a:p>
            <a:r>
              <a:rPr lang="en-US" dirty="0">
                <a:hlinkClick r:id="rId9" tooltip="Feeds"/>
              </a:rPr>
              <a:t>FEEDS</a:t>
            </a:r>
            <a:endParaRPr lang="en-US" dirty="0"/>
          </a:p>
          <a:p>
            <a:r>
              <a:rPr lang="en-US" dirty="0">
                <a:hlinkClick r:id="rId10" tooltip="About"/>
              </a:rPr>
              <a:t>ABOUT</a:t>
            </a:r>
            <a:endParaRPr lang="en-US" dirty="0"/>
          </a:p>
          <a:p>
            <a:r>
              <a:rPr lang="en-US" b="1" dirty="0"/>
              <a:t>Search Bar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hlinkClick r:id="rId7" tooltip="Top Apps List"/>
              </a:rPr>
              <a:t>Top List Categories</a:t>
            </a:r>
          </a:p>
          <a:p>
            <a:r>
              <a:rPr lang="en-US" dirty="0">
                <a:hlinkClick r:id="rId7" tooltip="Top Apps List"/>
              </a:rPr>
              <a:t>Top Apps List</a:t>
            </a:r>
            <a:endParaRPr lang="en-US" dirty="0"/>
          </a:p>
          <a:p>
            <a:r>
              <a:rPr lang="en-US" dirty="0">
                <a:hlinkClick r:id="rId11" tooltip="Top Paid iPhone Apps List"/>
              </a:rPr>
              <a:t>Top Paid iPhone Apps</a:t>
            </a:r>
            <a:endParaRPr lang="en-US" dirty="0"/>
          </a:p>
          <a:p>
            <a:r>
              <a:rPr lang="en-US" dirty="0">
                <a:hlinkClick r:id="rId12" tooltip="Top Free iPhone Apps List"/>
              </a:rPr>
              <a:t>Top Free iPhone Apps</a:t>
            </a:r>
            <a:endParaRPr lang="en-US" dirty="0"/>
          </a:p>
          <a:p>
            <a:r>
              <a:rPr lang="en-US" dirty="0">
                <a:hlinkClick r:id="rId13" tooltip="Top Paid iPad Apps List"/>
              </a:rPr>
              <a:t>Top Paid iPad Apps</a:t>
            </a:r>
            <a:endParaRPr lang="en-US" dirty="0"/>
          </a:p>
          <a:p>
            <a:r>
              <a:rPr lang="en-US" dirty="0">
                <a:hlinkClick r:id="rId14" tooltip="Top Free iPad Apps List"/>
              </a:rPr>
              <a:t>Top Free iPad Apps</a:t>
            </a:r>
            <a:endParaRPr lang="en-US" dirty="0"/>
          </a:p>
          <a:p>
            <a:r>
              <a:rPr lang="en-US" dirty="0">
                <a:hlinkClick r:id="rId15" tooltip="Top Free Apple Watch Apps List"/>
              </a:rPr>
              <a:t>Top Free Apple Watch Apps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44047" y="5383420"/>
            <a:ext cx="7954364" cy="120032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Based on downloads by all Device users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18383553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10871" y="2599764"/>
            <a:ext cx="8390964" cy="573741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477382" y="2599764"/>
            <a:ext cx="9215717" cy="573741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17" y="-1613647"/>
            <a:ext cx="12213517" cy="900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642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148Apps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429198"/>
          </a:xfrm>
        </p:spPr>
        <p:txBody>
          <a:bodyPr>
            <a:normAutofit/>
          </a:bodyPr>
          <a:lstStyle/>
          <a:p>
            <a:r>
              <a:rPr lang="en-US" sz="3200" dirty="0"/>
              <a:t>Launched in July of 2008.</a:t>
            </a:r>
          </a:p>
          <a:p>
            <a:r>
              <a:rPr lang="en-US" sz="3200" dirty="0"/>
              <a:t>Purpose -to provide insight into the very best in iOS applications </a:t>
            </a:r>
          </a:p>
          <a:p>
            <a:r>
              <a:rPr lang="en-US" sz="3200" dirty="0"/>
              <a:t>Goal - sort through the best of the best &amp; provide you with the information you need to choose </a:t>
            </a:r>
          </a:p>
          <a:p>
            <a:r>
              <a:rPr lang="en-US" sz="3200" dirty="0"/>
              <a:t>In addition to the reviews &amp; news, we keep track of:</a:t>
            </a:r>
          </a:p>
          <a:p>
            <a:pPr lvl="1"/>
            <a:r>
              <a:rPr lang="en-US" sz="3600" dirty="0">
                <a:hlinkClick r:id="rId2"/>
              </a:rPr>
              <a:t>what’s selling</a:t>
            </a:r>
            <a:r>
              <a:rPr lang="en-US" sz="3600" dirty="0"/>
              <a:t>, </a:t>
            </a:r>
          </a:p>
          <a:p>
            <a:pPr lvl="1"/>
            <a:r>
              <a:rPr lang="en-US" sz="3600" dirty="0">
                <a:hlinkClick r:id="rId3"/>
              </a:rPr>
              <a:t>what’s new</a:t>
            </a:r>
            <a:r>
              <a:rPr lang="en-US" sz="3600" dirty="0"/>
              <a:t>  </a:t>
            </a:r>
          </a:p>
          <a:p>
            <a:pPr lvl="1"/>
            <a:r>
              <a:rPr lang="en-US" sz="3600" dirty="0">
                <a:hlinkClick r:id="rId4"/>
              </a:rPr>
              <a:t>what prices are dropping</a:t>
            </a:r>
            <a:r>
              <a:rPr lang="en-US" sz="3600" dirty="0"/>
              <a:t> in the iTunes App Store. </a:t>
            </a:r>
          </a:p>
        </p:txBody>
      </p:sp>
    </p:spTree>
    <p:extLst>
      <p:ext uri="{BB962C8B-B14F-4D97-AF65-F5344CB8AC3E}">
        <p14:creationId xmlns:p14="http://schemas.microsoft.com/office/powerpoint/2010/main" val="24230056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iOS Facts about Apps</a:t>
            </a:r>
            <a:br>
              <a:rPr lang="en-US" b="1" dirty="0">
                <a:latin typeface="Georgia" panose="02040502050405020303" pitchFamily="18" charset="0"/>
              </a:rPr>
            </a:br>
            <a:r>
              <a:rPr lang="en-US" b="1" dirty="0">
                <a:latin typeface="Georgia" panose="02040502050405020303" pitchFamily="18" charset="0"/>
              </a:rPr>
              <a:t>iPhone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194432"/>
              </p:ext>
            </p:extLst>
          </p:nvPr>
        </p:nvGraphicFramePr>
        <p:xfrm>
          <a:off x="422787" y="1825625"/>
          <a:ext cx="11611901" cy="4481044"/>
        </p:xfrm>
        <a:graphic>
          <a:graphicData uri="http://schemas.openxmlformats.org/drawingml/2006/table">
            <a:tbl>
              <a:tblPr/>
              <a:tblGrid>
                <a:gridCol w="255639">
                  <a:extLst>
                    <a:ext uri="{9D8B030D-6E8A-4147-A177-3AD203B41FA5}">
                      <a16:colId xmlns:a16="http://schemas.microsoft.com/office/drawing/2014/main" val="3462467633"/>
                    </a:ext>
                  </a:extLst>
                </a:gridCol>
                <a:gridCol w="1927122">
                  <a:extLst>
                    <a:ext uri="{9D8B030D-6E8A-4147-A177-3AD203B41FA5}">
                      <a16:colId xmlns:a16="http://schemas.microsoft.com/office/drawing/2014/main" val="3082806997"/>
                    </a:ext>
                  </a:extLst>
                </a:gridCol>
                <a:gridCol w="2079525">
                  <a:extLst>
                    <a:ext uri="{9D8B030D-6E8A-4147-A177-3AD203B41FA5}">
                      <a16:colId xmlns:a16="http://schemas.microsoft.com/office/drawing/2014/main" val="2012830693"/>
                    </a:ext>
                  </a:extLst>
                </a:gridCol>
                <a:gridCol w="61662">
                  <a:extLst>
                    <a:ext uri="{9D8B030D-6E8A-4147-A177-3AD203B41FA5}">
                      <a16:colId xmlns:a16="http://schemas.microsoft.com/office/drawing/2014/main" val="3692959853"/>
                    </a:ext>
                  </a:extLst>
                </a:gridCol>
                <a:gridCol w="2460310">
                  <a:extLst>
                    <a:ext uri="{9D8B030D-6E8A-4147-A177-3AD203B41FA5}">
                      <a16:colId xmlns:a16="http://schemas.microsoft.com/office/drawing/2014/main" val="2972468785"/>
                    </a:ext>
                  </a:extLst>
                </a:gridCol>
                <a:gridCol w="1976284">
                  <a:extLst>
                    <a:ext uri="{9D8B030D-6E8A-4147-A177-3AD203B41FA5}">
                      <a16:colId xmlns:a16="http://schemas.microsoft.com/office/drawing/2014/main" val="352683229"/>
                    </a:ext>
                  </a:extLst>
                </a:gridCol>
                <a:gridCol w="570271">
                  <a:extLst>
                    <a:ext uri="{9D8B030D-6E8A-4147-A177-3AD203B41FA5}">
                      <a16:colId xmlns:a16="http://schemas.microsoft.com/office/drawing/2014/main" val="3789369020"/>
                    </a:ext>
                  </a:extLst>
                </a:gridCol>
                <a:gridCol w="2281088">
                  <a:extLst>
                    <a:ext uri="{9D8B030D-6E8A-4147-A177-3AD203B41FA5}">
                      <a16:colId xmlns:a16="http://schemas.microsoft.com/office/drawing/2014/main" val="2121683334"/>
                    </a:ext>
                  </a:extLst>
                </a:gridCol>
              </a:tblGrid>
              <a:tr h="178969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Screens</a:t>
                      </a:r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Folders</a:t>
                      </a:r>
                      <a:br>
                        <a:rPr lang="en-US" sz="3600" dirty="0"/>
                      </a:br>
                      <a:r>
                        <a:rPr lang="en-US" sz="3600" dirty="0"/>
                        <a:t>Per</a:t>
                      </a:r>
                      <a:br>
                        <a:rPr lang="en-US" sz="3600" dirty="0"/>
                      </a:br>
                      <a:r>
                        <a:rPr lang="en-US" sz="3600" dirty="0"/>
                        <a:t>Screen</a:t>
                      </a:r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Total</a:t>
                      </a:r>
                      <a:br>
                        <a:rPr lang="en-US" sz="3600" dirty="0"/>
                      </a:br>
                      <a:r>
                        <a:rPr lang="en-US" sz="3600" dirty="0"/>
                        <a:t>Folders</a:t>
                      </a:r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Apps</a:t>
                      </a:r>
                      <a:br>
                        <a:rPr lang="en-US" sz="3600" dirty="0"/>
                      </a:br>
                      <a:r>
                        <a:rPr lang="en-US" sz="3600" dirty="0"/>
                        <a:t>Per</a:t>
                      </a:r>
                      <a:br>
                        <a:rPr lang="en-US" sz="3600" dirty="0"/>
                      </a:br>
                      <a:r>
                        <a:rPr lang="en-US" sz="3600" dirty="0"/>
                        <a:t>Folder</a:t>
                      </a:r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Total</a:t>
                      </a:r>
                      <a:br>
                        <a:rPr lang="en-US" sz="3600" dirty="0"/>
                      </a:br>
                      <a:r>
                        <a:rPr lang="en-US" sz="3600" dirty="0"/>
                        <a:t>Number</a:t>
                      </a:r>
                      <a:br>
                        <a:rPr lang="en-US" sz="3600" dirty="0"/>
                      </a:br>
                      <a:r>
                        <a:rPr lang="en-US" sz="3600" dirty="0"/>
                        <a:t>of Apps</a:t>
                      </a:r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781503"/>
                  </a:ext>
                </a:extLst>
              </a:tr>
              <a:tr h="62228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15</a:t>
                      </a:r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24</a:t>
                      </a:r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364</a:t>
                      </a:r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135</a:t>
                      </a:r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49,140</a:t>
                      </a:r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649691"/>
                  </a:ext>
                </a:extLst>
              </a:tr>
              <a:tr h="30565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73730"/>
                  </a:ext>
                </a:extLst>
              </a:tr>
              <a:tr h="58780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506776"/>
                  </a:ext>
                </a:extLst>
              </a:tr>
              <a:tr h="58780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156490"/>
                  </a:ext>
                </a:extLst>
              </a:tr>
              <a:tr h="58780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131" marR="18131" marT="18131" marB="181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6782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196" y="4925138"/>
            <a:ext cx="11798714" cy="175432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total number of folders / apps an iPhone/iPad  depends on the: </a:t>
            </a:r>
          </a:p>
          <a:p>
            <a:pPr algn="ctr"/>
            <a:r>
              <a:rPr lang="en-US" sz="3600" dirty="0"/>
              <a:t>model, screen size, version of the iOS.</a:t>
            </a:r>
          </a:p>
        </p:txBody>
      </p:sp>
    </p:spTree>
    <p:extLst>
      <p:ext uri="{BB962C8B-B14F-4D97-AF65-F5344CB8AC3E}">
        <p14:creationId xmlns:p14="http://schemas.microsoft.com/office/powerpoint/2010/main" val="25551940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I recommend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532437"/>
          </a:xfrm>
        </p:spPr>
        <p:txBody>
          <a:bodyPr>
            <a:noAutofit/>
          </a:bodyPr>
          <a:lstStyle/>
          <a:p>
            <a:r>
              <a:rPr lang="en-US" sz="3200" dirty="0"/>
              <a:t>Do not get Apps for iOS devices except from Apple App Store.</a:t>
            </a:r>
          </a:p>
          <a:p>
            <a:r>
              <a:rPr lang="en-US" sz="3200" dirty="0"/>
              <a:t>The difference in review processes, apps from the App Store are generally safe; </a:t>
            </a:r>
          </a:p>
          <a:p>
            <a:pPr lvl="1"/>
            <a:r>
              <a:rPr lang="en-US" sz="3200" dirty="0"/>
              <a:t>apps from Google Play can be more worrisome. </a:t>
            </a:r>
          </a:p>
          <a:p>
            <a:r>
              <a:rPr lang="en-US" sz="3200" dirty="0"/>
              <a:t>Being Available on the App Store means:</a:t>
            </a:r>
          </a:p>
          <a:p>
            <a:pPr lvl="1"/>
            <a:r>
              <a:rPr lang="en-US" sz="3200" dirty="0"/>
              <a:t> paying a yearly fee ($99) </a:t>
            </a:r>
          </a:p>
          <a:p>
            <a:pPr lvl="1"/>
            <a:r>
              <a:rPr lang="en-US" sz="3200" dirty="0"/>
              <a:t> 30% of all the profits on your app. </a:t>
            </a:r>
          </a:p>
          <a:p>
            <a:r>
              <a:rPr lang="en-US" sz="3200" dirty="0"/>
              <a:t>The App Store guidelines are so incredibly tight. </a:t>
            </a:r>
          </a:p>
          <a:p>
            <a:pPr lvl="1"/>
            <a:r>
              <a:rPr lang="en-US" sz="3200" dirty="0"/>
              <a:t>Any  App that interacts with system files is flat-out rejected.</a:t>
            </a:r>
          </a:p>
        </p:txBody>
      </p:sp>
    </p:spTree>
    <p:extLst>
      <p:ext uri="{BB962C8B-B14F-4D97-AF65-F5344CB8AC3E}">
        <p14:creationId xmlns:p14="http://schemas.microsoft.com/office/powerpoint/2010/main" val="97637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   IMDb Movies &amp; TV- screenshot 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42551"/>
            <a:ext cx="4500800" cy="80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   IMDb Movies &amp; TV- screenshot 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1200" y="-642551"/>
            <a:ext cx="4500800" cy="80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7370" y="1108953"/>
            <a:ext cx="2470826" cy="107721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IMDB</a:t>
            </a:r>
          </a:p>
          <a:p>
            <a:pPr algn="ctr"/>
            <a:r>
              <a:rPr lang="en-US" sz="3200" dirty="0"/>
              <a:t>Screenshots</a:t>
            </a:r>
          </a:p>
        </p:txBody>
      </p:sp>
    </p:spTree>
    <p:extLst>
      <p:ext uri="{BB962C8B-B14F-4D97-AF65-F5344CB8AC3E}">
        <p14:creationId xmlns:p14="http://schemas.microsoft.com/office/powerpoint/2010/main" val="8479577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i_iuah0kfn0_157c5c2d6cd8237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396" y="3618410"/>
            <a:ext cx="3997424" cy="262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6615"/>
          </a:xfrm>
        </p:spPr>
        <p:txBody>
          <a:bodyPr>
            <a:normAutofit/>
          </a:bodyPr>
          <a:lstStyle/>
          <a:p>
            <a:r>
              <a:rPr lang="en-US" sz="4000" dirty="0"/>
              <a:t>Jere Minich -  Leesburg, Florida</a:t>
            </a:r>
          </a:p>
          <a:p>
            <a:r>
              <a:rPr lang="en-US" sz="4000" dirty="0"/>
              <a:t>APCUG Advisor Region 5</a:t>
            </a:r>
          </a:p>
          <a:p>
            <a:r>
              <a:rPr lang="en-US" sz="4000" dirty="0"/>
              <a:t>Email - jminich@apcug.org</a:t>
            </a:r>
          </a:p>
        </p:txBody>
      </p:sp>
    </p:spTree>
    <p:extLst>
      <p:ext uri="{BB962C8B-B14F-4D97-AF65-F5344CB8AC3E}">
        <p14:creationId xmlns:p14="http://schemas.microsoft.com/office/powerpoint/2010/main" val="2041879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92" y="3135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Google Maps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5754"/>
            <a:ext cx="12192000" cy="5574323"/>
          </a:xfrm>
        </p:spPr>
        <p:txBody>
          <a:bodyPr>
            <a:normAutofit/>
          </a:bodyPr>
          <a:lstStyle/>
          <a:p>
            <a:r>
              <a:rPr lang="en-US" dirty="0"/>
              <a:t>Most consistent, feature packed &amp; useful online navigation </a:t>
            </a:r>
          </a:p>
          <a:p>
            <a:pPr marL="0" indent="0">
              <a:buNone/>
            </a:pPr>
            <a:r>
              <a:rPr lang="en-US" dirty="0"/>
              <a:t>   tools available. </a:t>
            </a:r>
          </a:p>
          <a:p>
            <a:r>
              <a:rPr lang="en-US" dirty="0"/>
              <a:t>iOS app comes packed with: </a:t>
            </a:r>
          </a:p>
          <a:p>
            <a:pPr lvl="1"/>
            <a:r>
              <a:rPr lang="en-US" sz="2800" dirty="0"/>
              <a:t>excellent local business &amp; address search, </a:t>
            </a:r>
          </a:p>
          <a:p>
            <a:pPr lvl="1"/>
            <a:r>
              <a:rPr lang="en-US" sz="2800" dirty="0"/>
              <a:t>turn-by-turn navigation, </a:t>
            </a:r>
          </a:p>
          <a:p>
            <a:pPr lvl="1"/>
            <a:r>
              <a:rPr lang="en-US" sz="2800" dirty="0"/>
              <a:t>Street View &amp; other features.</a:t>
            </a:r>
          </a:p>
          <a:p>
            <a:r>
              <a:rPr lang="en-US" dirty="0"/>
              <a:t>Works with: some stand-alone GPS units, including: BMW, Audi, Infinity, Mercedes-Benz, Toyota.</a:t>
            </a:r>
          </a:p>
          <a:p>
            <a:r>
              <a:rPr lang="en-US" dirty="0"/>
              <a:t>Works with dedicated GPS devices: Garmin, Clarion, Pioneer, NAVIGON,     insignia Mio/Navman. </a:t>
            </a:r>
          </a:p>
          <a:p>
            <a:pPr lvl="1"/>
            <a:r>
              <a:rPr lang="en-US" sz="2800" dirty="0"/>
              <a:t>Units must have either a cellular data connection or a USB connection &amp; the Garmin Communicator browser plugin.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Google Maps - Real-time navigation, traffic, transit, and nearby plac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1840" y="113665"/>
            <a:ext cx="1711960" cy="17119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9530862" y="61546"/>
            <a:ext cx="1934307" cy="18463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0485" y="113665"/>
            <a:ext cx="3024554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PC, Smartphones, Tablets</a:t>
            </a:r>
          </a:p>
        </p:txBody>
      </p:sp>
    </p:spTree>
    <p:extLst>
      <p:ext uri="{BB962C8B-B14F-4D97-AF65-F5344CB8AC3E}">
        <p14:creationId xmlns:p14="http://schemas.microsoft.com/office/powerpoint/2010/main" val="3873634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Google Maps - App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2567"/>
          </a:xfrm>
        </p:spPr>
        <p:txBody>
          <a:bodyPr>
            <a:normAutofit/>
          </a:bodyPr>
          <a:lstStyle/>
          <a:p>
            <a:r>
              <a:rPr lang="en-US" sz="3600" dirty="0"/>
              <a:t>Get there faster with real-time updates</a:t>
            </a:r>
          </a:p>
          <a:p>
            <a:r>
              <a:rPr lang="en-US" sz="3600" dirty="0"/>
              <a:t>Beat traffic with real-time ETAs &amp; traffic conditions</a:t>
            </a:r>
          </a:p>
          <a:p>
            <a:r>
              <a:rPr lang="en-US" sz="3600" dirty="0"/>
              <a:t>Catch your bus, train, with real-time transit info</a:t>
            </a:r>
          </a:p>
          <a:p>
            <a:r>
              <a:rPr lang="en-US" sz="3600" dirty="0"/>
              <a:t>Save time with automatic re-routing </a:t>
            </a:r>
          </a:p>
          <a:p>
            <a:pPr lvl="1"/>
            <a:r>
              <a:rPr lang="en-US" sz="3200" dirty="0"/>
              <a:t>based on live traffic, incidents, road closures</a:t>
            </a:r>
          </a:p>
          <a:p>
            <a:r>
              <a:rPr lang="en-US" sz="3600" dirty="0"/>
              <a:t>Don't miss a turn or exit with lane guidance</a:t>
            </a:r>
          </a:p>
          <a:p>
            <a:r>
              <a:rPr lang="en-US" sz="3600" dirty="0"/>
              <a:t>Find stops along your route like:</a:t>
            </a:r>
          </a:p>
          <a:p>
            <a:pPr lvl="1"/>
            <a:r>
              <a:rPr lang="en-US" sz="3200" dirty="0"/>
              <a:t> gas stations &amp; coffee spots</a:t>
            </a:r>
          </a:p>
        </p:txBody>
      </p:sp>
    </p:spTree>
    <p:extLst>
      <p:ext uri="{BB962C8B-B14F-4D97-AF65-F5344CB8AC3E}">
        <p14:creationId xmlns:p14="http://schemas.microsoft.com/office/powerpoint/2010/main" val="1090838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4558</TotalTime>
  <Words>2857</Words>
  <Application>Microsoft Office PowerPoint</Application>
  <PresentationFormat>Widescreen</PresentationFormat>
  <Paragraphs>440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AR JULIAN</vt:lpstr>
      <vt:lpstr>Arial</vt:lpstr>
      <vt:lpstr>Calibri</vt:lpstr>
      <vt:lpstr>Calibri Light</vt:lpstr>
      <vt:lpstr>Georgia</vt:lpstr>
      <vt:lpstr>Office Theme</vt:lpstr>
      <vt:lpstr>Best iDevice Apps</vt:lpstr>
      <vt:lpstr>What I will/not Cover</vt:lpstr>
      <vt:lpstr>LastPass Intro</vt:lpstr>
      <vt:lpstr>Last Pass – Pros / Cons  </vt:lpstr>
      <vt:lpstr>Last Pass - Pricing, Setup, &amp; Interface</vt:lpstr>
      <vt:lpstr>IMDB App   (Internet Media Data Base)</vt:lpstr>
      <vt:lpstr>PowerPoint Presentation</vt:lpstr>
      <vt:lpstr>Google Maps </vt:lpstr>
      <vt:lpstr>Google Maps - App Description</vt:lpstr>
      <vt:lpstr>Google Maps –  Discover places &amp; explore like a local</vt:lpstr>
      <vt:lpstr>Experience the Google Maps difference</vt:lpstr>
      <vt:lpstr>PowerPoint Presentation</vt:lpstr>
      <vt:lpstr>PowerPoint Presentation</vt:lpstr>
      <vt:lpstr>TED App</vt:lpstr>
      <vt:lpstr>PowerPoint Presentation</vt:lpstr>
      <vt:lpstr>TED - Distribution partners </vt:lpstr>
      <vt:lpstr>Gmail - email from Google</vt:lpstr>
      <vt:lpstr>Gmail - App Description</vt:lpstr>
      <vt:lpstr>PowerPoint Presentation</vt:lpstr>
      <vt:lpstr>Kindle App</vt:lpstr>
      <vt:lpstr>PowerPoint Presentation</vt:lpstr>
      <vt:lpstr>Amazon App: shop, browse, scan, compare,  &amp; read reviews</vt:lpstr>
      <vt:lpstr>Amazon App</vt:lpstr>
      <vt:lpstr>PowerPoint Presentation</vt:lpstr>
      <vt:lpstr>PowerPoint Presentation</vt:lpstr>
      <vt:lpstr>Waze - GPS Navigation, Maps &amp; Social Traffic</vt:lpstr>
      <vt:lpstr>Waze</vt:lpstr>
      <vt:lpstr>Waze - Features</vt:lpstr>
      <vt:lpstr>Waze Features</vt:lpstr>
      <vt:lpstr>PowerPoint Presentation</vt:lpstr>
      <vt:lpstr>QR Reader - iPhone</vt:lpstr>
      <vt:lpstr>PowerPoint Presentation</vt:lpstr>
      <vt:lpstr>PowerPoint Presentation</vt:lpstr>
      <vt:lpstr>Starbucks App</vt:lpstr>
      <vt:lpstr>Starbucks added features</vt:lpstr>
      <vt:lpstr>PowerPoint Presentation</vt:lpstr>
      <vt:lpstr>PowerPoint Presentation</vt:lpstr>
      <vt:lpstr> XFINITY TV</vt:lpstr>
      <vt:lpstr>PowerPoint Presentation</vt:lpstr>
      <vt:lpstr>                Bible App</vt:lpstr>
      <vt:lpstr>PowerPoint Presentation</vt:lpstr>
      <vt:lpstr>Google Earth</vt:lpstr>
      <vt:lpstr>Google Earth Features</vt:lpstr>
      <vt:lpstr>Google Earth - more features</vt:lpstr>
      <vt:lpstr>Google Earth – Pro</vt:lpstr>
      <vt:lpstr>Google Earth - Beginner Tutorials </vt:lpstr>
      <vt:lpstr>Google Earth – More Tutorials</vt:lpstr>
      <vt:lpstr>PowerPoint Presentation</vt:lpstr>
      <vt:lpstr>PowerPoint Presentation</vt:lpstr>
      <vt:lpstr>PowerPoint Presentation</vt:lpstr>
      <vt:lpstr>PowerPoint Presentation</vt:lpstr>
      <vt:lpstr>DIRECTV App</vt:lpstr>
      <vt:lpstr>DirectTV – App Description</vt:lpstr>
      <vt:lpstr>PowerPoint Presentation</vt:lpstr>
      <vt:lpstr>PowerPoint Presentation</vt:lpstr>
      <vt:lpstr>Amazon Video App</vt:lpstr>
      <vt:lpstr>Amazon Video App – additional features</vt:lpstr>
      <vt:lpstr>PowerPoint Presentation</vt:lpstr>
      <vt:lpstr>PowerPoint Presentation</vt:lpstr>
      <vt:lpstr>Amazon Music - with Prime Music</vt:lpstr>
      <vt:lpstr>Amazon Music – additional features</vt:lpstr>
      <vt:lpstr>Amazon Music – additional features</vt:lpstr>
      <vt:lpstr>PowerPoint Presentation</vt:lpstr>
      <vt:lpstr>PowerPoint Presentation</vt:lpstr>
      <vt:lpstr>Source of Information http://www.148apps.com/ </vt:lpstr>
      <vt:lpstr>PowerPoint Presentation</vt:lpstr>
      <vt:lpstr>148Apps</vt:lpstr>
      <vt:lpstr>iOS Facts about Apps iPhone </vt:lpstr>
      <vt:lpstr>I recommend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 Minich</dc:creator>
  <cp:lastModifiedBy>Judy Taylour</cp:lastModifiedBy>
  <cp:revision>120</cp:revision>
  <dcterms:created xsi:type="dcterms:W3CDTF">2016-09-22T15:15:23Z</dcterms:created>
  <dcterms:modified xsi:type="dcterms:W3CDTF">2016-10-29T04:06:55Z</dcterms:modified>
</cp:coreProperties>
</file>